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7" r:id="rId2"/>
  </p:sldMasterIdLst>
  <p:notesMasterIdLst>
    <p:notesMasterId r:id="rId32"/>
  </p:notesMasterIdLst>
  <p:sldIdLst>
    <p:sldId id="264" r:id="rId3"/>
    <p:sldId id="267" r:id="rId4"/>
    <p:sldId id="301" r:id="rId5"/>
    <p:sldId id="305" r:id="rId6"/>
    <p:sldId id="302" r:id="rId7"/>
    <p:sldId id="310" r:id="rId8"/>
    <p:sldId id="304" r:id="rId9"/>
    <p:sldId id="282" r:id="rId10"/>
    <p:sldId id="280" r:id="rId11"/>
    <p:sldId id="259" r:id="rId12"/>
    <p:sldId id="261" r:id="rId13"/>
    <p:sldId id="281" r:id="rId14"/>
    <p:sldId id="311" r:id="rId15"/>
    <p:sldId id="256" r:id="rId16"/>
    <p:sldId id="306" r:id="rId17"/>
    <p:sldId id="257" r:id="rId18"/>
    <p:sldId id="265" r:id="rId19"/>
    <p:sldId id="269" r:id="rId20"/>
    <p:sldId id="307" r:id="rId21"/>
    <p:sldId id="270" r:id="rId22"/>
    <p:sldId id="266" r:id="rId23"/>
    <p:sldId id="271" r:id="rId24"/>
    <p:sldId id="308" r:id="rId25"/>
    <p:sldId id="272" r:id="rId26"/>
    <p:sldId id="309" r:id="rId27"/>
    <p:sldId id="273" r:id="rId28"/>
    <p:sldId id="263" r:id="rId29"/>
    <p:sldId id="268" r:id="rId30"/>
    <p:sldId id="274" r:id="rId3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nton Adams" initials="TA" lastIdx="1" clrIdx="0">
    <p:extLst>
      <p:ext uri="{19B8F6BF-5375-455C-9EA6-DF929625EA0E}">
        <p15:presenceInfo xmlns:p15="http://schemas.microsoft.com/office/powerpoint/2012/main" userId="93720b758afea5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 autoAdjust="0"/>
    <p:restoredTop sz="95069" autoAdjust="0"/>
  </p:normalViewPr>
  <p:slideViewPr>
    <p:cSldViewPr snapToGrid="0" showGuides="1">
      <p:cViewPr varScale="1">
        <p:scale>
          <a:sx n="81" d="100"/>
          <a:sy n="81" d="100"/>
        </p:scale>
        <p:origin x="20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526" y="5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68A5224-545E-4C2C-A6A0-1720FF5CCD2E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E54D5EE-79C3-4184-81D8-3F345834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CC84-DBF2-7F5E-53AE-5FEE90A34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F2650-FC40-2679-24BF-46D1397F6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2B303-3162-14D2-8DA8-5738B4434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753BD-3B69-B0FF-256B-6E93A065F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2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2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BF0A-59DF-FC2C-2B5D-AB9AE085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DF085-4AAA-675B-5468-6F44D4E61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82C1C-B725-C9E5-515D-613D4A231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65F93-F9DC-7F90-493A-9AC218A8C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FB3D3-F022-7A76-086E-FBDBB9568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8A866-DE9A-3013-8B04-EC8A2BFF4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15F3E-F475-FFEC-ED6D-61E38EC7A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9E400-A60C-6D46-6096-261839092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2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0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7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6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07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4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2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3709-AA85-FC54-061A-A15E7B84B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21D3B-D4FD-F9E6-0412-44982A56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0ABF-CB51-7DC0-242E-74F75B2F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C63BB-39C6-0915-85CD-2AE9B9DC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6D35-D1D8-7F35-276C-BA8D6C3F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36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4A70-CFA6-E94B-1E6C-31B90881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3738-E335-2485-4F51-155282C2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6535-A8F9-620F-D862-52900220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53BCB-EB23-F901-FA1F-9B590EA2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2FF9-4D51-E6E6-FDE9-904765FC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5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3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8951-2608-A4B1-8CB7-BFAD34CF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75B3-7765-ACCE-A17A-6F05333C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2BE5D-E3AF-F263-B8F2-F9CA159C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DE5F-8107-6E49-9FE1-B5D62284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5826-A8A9-F38F-DC0D-8A915AEF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58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AED8-4973-7F62-85F5-B0288945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AB0B1-EBD9-E94E-EC60-2758445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346BB-84E9-37C6-2E03-4A9EE687A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5B290-8280-193F-51D6-F02470FD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7641A-AF6A-D56D-DD49-319C455F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A1624-6194-7498-BBE0-F126486E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0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0CC6-43DE-9017-DF5E-36AE20B8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7A49-6292-4A89-05C2-73F35B55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A1B0-1F88-8354-0B37-C6BC14EB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10A9C-0722-D8B9-F37D-9A37B28DB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4A340-E1E6-1A95-6572-E65480B79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4E1D1-07D2-9A75-AFF9-6A57C6A5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3CFA9-2BC4-779E-ECAB-5B9012E7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7C334-E38B-9D84-2058-D75A7AE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07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2DBE-5473-27D8-A4B4-B0C94338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53F2A-6183-FFFC-A292-6CB67C19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A8057-642C-879E-ACD0-5F44C3D1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CB8E-2DB8-B8A5-0068-B3EDE8E4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2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6976C-825D-F434-801D-762134FE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FFDCA-9888-ED8A-F808-4809E5E1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8030E-0016-981F-276F-C4D05341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69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3DC2-1802-C24E-978C-09701E20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B246-DFB5-1DC3-16C8-C2CF91FF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2B07C-BC88-B19E-0D91-31AC90A2F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7A4BB-E8BE-5105-DA1F-1AAF60DD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FC2A9-8655-F6D2-81D3-EFDBD1D5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795C5-337F-275D-071D-5B35A1C6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198E-4CC2-3AE7-6470-F68714EB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0B837-5A76-D2FC-F618-B8DF5CBF4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CA291-2441-D7A1-9F0C-3EE198F99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75463-A165-88CA-4699-84445A38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84E0C-7F27-BE8C-B8C1-653CFDF6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173DD-D2F6-3063-3650-FAE1BEAC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44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FF0B-1D2F-A20D-8063-F1B4BF9D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E0E97-AF1F-914D-838C-6579670CF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6EB39-8274-ECFE-33C7-53142CC6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15F0-B06E-E8A6-F5D6-743A5D8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CD7E-E323-E656-D682-DF52B82B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8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B65B1-E007-13B1-6767-97DCB4871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922FC-438F-9254-11E4-353F1CC4F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E7DEF-733A-4DF1-3C62-BB34FFF3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E13D-1B7E-73E3-ED69-119EEEB5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C551C-D24D-80B8-14BB-6B5BC377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7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1C541-363B-63C8-DCCB-9CB4E20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45BE0-948E-2FED-073F-7EA87906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8A4FB-99B8-4853-458E-7B8CC4181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69156-049D-F44A-3421-579C9CFA8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5F339-D229-5E6D-4862-5F4061DB3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simpsonespt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mpsonespta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mpsonespta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cpsk12ga.qualtrics.com/jfe/form/SV_d3TiP2tbbnwRo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hyperlink" Target="https://www.gcpsk12.org/families/survey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sonespta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6773-793A-4FA2-94E5-37CBED2FC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158" y="1930068"/>
            <a:ext cx="5917679" cy="2554983"/>
          </a:xfrm>
        </p:spPr>
        <p:txBody>
          <a:bodyPr/>
          <a:lstStyle/>
          <a:p>
            <a:pPr algn="ctr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Welcome to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Starry Starry Night!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February 8, 2024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568BC-85A3-43EA-8DC8-051074E77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0099" y="3846714"/>
            <a:ext cx="4863799" cy="8614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 General Meeting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6:00 PM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A75CFD-C64D-978A-4895-67F9A9C93CD0}"/>
              </a:ext>
            </a:extLst>
          </p:cNvPr>
          <p:cNvGrpSpPr/>
          <p:nvPr/>
        </p:nvGrpSpPr>
        <p:grpSpPr>
          <a:xfrm>
            <a:off x="3145820" y="4899217"/>
            <a:ext cx="2852354" cy="1106399"/>
            <a:chOff x="2988838" y="4950017"/>
            <a:chExt cx="2852354" cy="1106399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D7171EF-0CD4-4452-95C5-021C7EBED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8838" y="5133918"/>
              <a:ext cx="1875647" cy="738597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A4A1B2BF-02A5-683B-FFE5-8D50742C7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99"/>
            <a:stretch/>
          </p:blipFill>
          <p:spPr>
            <a:xfrm>
              <a:off x="4981027" y="4950017"/>
              <a:ext cx="860165" cy="1106399"/>
            </a:xfrm>
            <a:prstGeom prst="roundRect">
              <a:avLst>
                <a:gd name="adj" fmla="val 1858"/>
              </a:avLst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29020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9537-55B3-4611-9B5F-06F2FC1E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39" y="894249"/>
            <a:ext cx="8502053" cy="709865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UPCOMING PTA EVENTS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F5E1-F015-413B-A002-01351761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97" y="2265855"/>
            <a:ext cx="7001203" cy="25728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5 – 9, 2024 – Star Wars Coin Wars Fundraiser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13, 2024 – All Pro Dads 7am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14, 2024 – All Staff Appreciation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15-19 Mid-Winter Break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22, 2024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Starburst Shirt Orders 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CHANCE!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SPIRIT NIGHT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Knuckies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5-7 with Pinckneyville Middle School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29, 2024 – Simpson’s Got Talent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EFDC23F1-77C9-9BD7-DA70-1715EB5D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82" y="5348863"/>
            <a:ext cx="2319679" cy="760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1C6132-94D7-8C75-6164-EB66504EE95D}"/>
              </a:ext>
            </a:extLst>
          </p:cNvPr>
          <p:cNvSpPr txBox="1"/>
          <p:nvPr/>
        </p:nvSpPr>
        <p:spPr>
          <a:xfrm>
            <a:off x="822639" y="4990377"/>
            <a:ext cx="5956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GENERAL PTA MEETING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general PTA meeting will be on 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April 25, 2024 at 6:00 pm 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Kindergarten Sings event.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8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1FB259-7950-45FE-BDF9-CF88982657DD}"/>
              </a:ext>
            </a:extLst>
          </p:cNvPr>
          <p:cNvSpPr txBox="1">
            <a:spLocks/>
          </p:cNvSpPr>
          <p:nvPr/>
        </p:nvSpPr>
        <p:spPr bwMode="gray">
          <a:xfrm>
            <a:off x="833584" y="313500"/>
            <a:ext cx="8229600" cy="1348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Simpson Elementary School PTA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Membership Meeting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809E22-3AE6-4554-A59C-CDB000819B7F}"/>
              </a:ext>
            </a:extLst>
          </p:cNvPr>
          <p:cNvSpPr txBox="1">
            <a:spLocks/>
          </p:cNvSpPr>
          <p:nvPr/>
        </p:nvSpPr>
        <p:spPr bwMode="gray">
          <a:xfrm>
            <a:off x="833584" y="1623542"/>
            <a:ext cx="591767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5E5EA9-4409-49E5-9DFD-2247F510F757}"/>
              </a:ext>
            </a:extLst>
          </p:cNvPr>
          <p:cNvSpPr/>
          <p:nvPr/>
        </p:nvSpPr>
        <p:spPr>
          <a:xfrm>
            <a:off x="820884" y="1742765"/>
            <a:ext cx="687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Please scan the QRs below to Volunteer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Your Time or Resources to our PTA’s efforts.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Thank You for your Year Round Support!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15AE11-4719-4990-93F6-6441ED29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75" y="5457895"/>
            <a:ext cx="1788450" cy="7042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0DB4BC-93CC-3BD1-2040-8C5EF0E1719A}"/>
              </a:ext>
            </a:extLst>
          </p:cNvPr>
          <p:cNvGrpSpPr/>
          <p:nvPr/>
        </p:nvGrpSpPr>
        <p:grpSpPr>
          <a:xfrm>
            <a:off x="820884" y="3073236"/>
            <a:ext cx="2252516" cy="2346914"/>
            <a:chOff x="820884" y="3073236"/>
            <a:chExt cx="2252516" cy="23469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EF59CA-87EC-70B9-04E9-2B0D047C90A3}"/>
                </a:ext>
              </a:extLst>
            </p:cNvPr>
            <p:cNvSpPr txBox="1"/>
            <p:nvPr/>
          </p:nvSpPr>
          <p:spPr>
            <a:xfrm>
              <a:off x="820884" y="5050818"/>
              <a:ext cx="2252516" cy="369332"/>
            </a:xfrm>
            <a:prstGeom prst="rect">
              <a:avLst/>
            </a:prstGeom>
            <a:noFill/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2"/>
                  </a:solidFill>
                  <a:ea typeface="Times New Roman" pitchFamily="18" charset="0"/>
                  <a:cs typeface="Arial" pitchFamily="34" charset="0"/>
                </a:rPr>
                <a:t>Staff Appreciation</a:t>
              </a:r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91E46D-E295-F92F-E4BC-6EEE12D8F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7342" y="3073236"/>
              <a:ext cx="1905000" cy="1905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DE57FF-1A35-9A0F-0830-B61203550862}"/>
              </a:ext>
            </a:extLst>
          </p:cNvPr>
          <p:cNvGrpSpPr/>
          <p:nvPr/>
        </p:nvGrpSpPr>
        <p:grpSpPr>
          <a:xfrm>
            <a:off x="5854700" y="3053147"/>
            <a:ext cx="2159000" cy="2372837"/>
            <a:chOff x="5854700" y="3053147"/>
            <a:chExt cx="2159000" cy="237283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ACB92B-DEF6-A341-3DE1-B24496D14B13}"/>
                </a:ext>
              </a:extLst>
            </p:cNvPr>
            <p:cNvSpPr txBox="1"/>
            <p:nvPr/>
          </p:nvSpPr>
          <p:spPr>
            <a:xfrm>
              <a:off x="5854700" y="5056652"/>
              <a:ext cx="2159000" cy="369332"/>
            </a:xfrm>
            <a:prstGeom prst="rect">
              <a:avLst/>
            </a:prstGeom>
            <a:noFill/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2"/>
                  </a:solidFill>
                  <a:ea typeface="Times New Roman" pitchFamily="18" charset="0"/>
                  <a:cs typeface="Arial" pitchFamily="34" charset="0"/>
                </a:rPr>
                <a:t>Talent Show Help</a:t>
              </a:r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C2DA1C-15D2-084C-B841-A17EDE0F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1700" y="3053147"/>
              <a:ext cx="1905000" cy="1905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5CFA68-03C0-B4AF-45FE-418947F9176F}"/>
              </a:ext>
            </a:extLst>
          </p:cNvPr>
          <p:cNvGrpSpPr/>
          <p:nvPr/>
        </p:nvGrpSpPr>
        <p:grpSpPr>
          <a:xfrm>
            <a:off x="3384550" y="3073236"/>
            <a:ext cx="2159000" cy="2346914"/>
            <a:chOff x="3384550" y="3073236"/>
            <a:chExt cx="2159000" cy="23469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5F4021-AE9D-D7B0-CB30-084404B20A75}"/>
                </a:ext>
              </a:extLst>
            </p:cNvPr>
            <p:cNvSpPr txBox="1"/>
            <p:nvPr/>
          </p:nvSpPr>
          <p:spPr>
            <a:xfrm>
              <a:off x="3384550" y="5050818"/>
              <a:ext cx="2159000" cy="369332"/>
            </a:xfrm>
            <a:prstGeom prst="rect">
              <a:avLst/>
            </a:prstGeom>
            <a:noFill/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2"/>
                  </a:solidFill>
                  <a:ea typeface="Times New Roman" pitchFamily="18" charset="0"/>
                  <a:cs typeface="Arial" pitchFamily="34" charset="0"/>
                </a:rPr>
                <a:t>Starburst Shirts</a:t>
              </a: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AE7ADD-809B-3A4B-7C8B-7143C30D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500" y="3073236"/>
              <a:ext cx="1905000" cy="1905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5BDD91-EC9E-C5E9-232D-A307393527D5}"/>
              </a:ext>
            </a:extLst>
          </p:cNvPr>
          <p:cNvSpPr txBox="1"/>
          <p:nvPr/>
        </p:nvSpPr>
        <p:spPr>
          <a:xfrm>
            <a:off x="883012" y="5609970"/>
            <a:ext cx="5796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Visit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www.simpsonespta.org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for more information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4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14EA-1FB1-FE0D-D383-AAD95AC8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2211BF-700F-6070-168E-599ABA7B29BF}"/>
              </a:ext>
            </a:extLst>
          </p:cNvPr>
          <p:cNvSpPr txBox="1">
            <a:spLocks/>
          </p:cNvSpPr>
          <p:nvPr/>
        </p:nvSpPr>
        <p:spPr bwMode="gray">
          <a:xfrm>
            <a:off x="648520" y="363001"/>
            <a:ext cx="6102743" cy="1348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Simpson Elementary School PTA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Membership Meeting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B8E1C3B-1C3F-5CB7-67A7-0F862B84CE9C}"/>
              </a:ext>
            </a:extLst>
          </p:cNvPr>
          <p:cNvSpPr txBox="1">
            <a:spLocks/>
          </p:cNvSpPr>
          <p:nvPr/>
        </p:nvSpPr>
        <p:spPr bwMode="gray">
          <a:xfrm>
            <a:off x="833584" y="1623542"/>
            <a:ext cx="591767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849A5-66AD-95C8-6CAF-C05E4C2F511B}"/>
              </a:ext>
            </a:extLst>
          </p:cNvPr>
          <p:cNvSpPr/>
          <p:nvPr/>
        </p:nvSpPr>
        <p:spPr>
          <a:xfrm>
            <a:off x="-487682" y="1892359"/>
            <a:ext cx="8107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Nominating Committee for the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2024-2025 PTA Board &amp; Committees: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8AE31F-F4BE-6111-7DD1-A8096F9D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75" y="5457895"/>
            <a:ext cx="1788450" cy="7042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256AD7-C4AD-949E-7236-B86537B8E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80013"/>
              </p:ext>
            </p:extLst>
          </p:nvPr>
        </p:nvGraphicFramePr>
        <p:xfrm>
          <a:off x="1030173" y="2846466"/>
          <a:ext cx="5524500" cy="2667000"/>
        </p:xfrm>
        <a:graphic>
          <a:graphicData uri="http://schemas.openxmlformats.org/drawingml/2006/table">
            <a:tbl>
              <a:tblPr/>
              <a:tblGrid>
                <a:gridCol w="5524500">
                  <a:extLst>
                    <a:ext uri="{9D8B030D-6E8A-4147-A177-3AD203B41FA5}">
                      <a16:colId xmlns:a16="http://schemas.microsoft.com/office/drawing/2014/main" val="312676909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Jordan Mallory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735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Jillian </a:t>
                      </a:r>
                      <a:r>
                        <a:rPr lang="en-US" sz="1800" b="1" i="0" u="none" strike="noStrike" dirty="0" err="1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Friedensohn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5511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Julie Miller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789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Kendra </a:t>
                      </a:r>
                      <a:r>
                        <a:rPr lang="en-US" sz="1800" b="1" i="0" u="none" strike="noStrike" dirty="0" err="1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Leblang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2219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Alternate: Kelsey Dykes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1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FEC503-5313-D6B3-34A8-F994236E3130}"/>
              </a:ext>
            </a:extLst>
          </p:cNvPr>
          <p:cNvSpPr txBox="1"/>
          <p:nvPr/>
        </p:nvSpPr>
        <p:spPr>
          <a:xfrm>
            <a:off x="883012" y="5609970"/>
            <a:ext cx="5796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Visit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www.simpsonespta.org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for more information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6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74741-0237-242D-8CE1-A6D7B5F18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70F7DEEA-D770-13FE-790A-23643FA37A0F}"/>
              </a:ext>
            </a:extLst>
          </p:cNvPr>
          <p:cNvSpPr txBox="1">
            <a:spLocks/>
          </p:cNvSpPr>
          <p:nvPr/>
        </p:nvSpPr>
        <p:spPr bwMode="gray">
          <a:xfrm>
            <a:off x="833584" y="1623542"/>
            <a:ext cx="591767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E629F-9CE1-82E8-8F21-95A9F3545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75" y="5457895"/>
            <a:ext cx="1788450" cy="70426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C49FE-4E77-3CEE-997D-3C37D4DA1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96600"/>
              </p:ext>
            </p:extLst>
          </p:nvPr>
        </p:nvGraphicFramePr>
        <p:xfrm>
          <a:off x="866776" y="3258713"/>
          <a:ext cx="5608166" cy="2054356"/>
        </p:xfrm>
        <a:graphic>
          <a:graphicData uri="http://schemas.openxmlformats.org/drawingml/2006/table">
            <a:tbl>
              <a:tblPr/>
              <a:tblGrid>
                <a:gridCol w="5608166">
                  <a:extLst>
                    <a:ext uri="{9D8B030D-6E8A-4147-A177-3AD203B41FA5}">
                      <a16:colId xmlns:a16="http://schemas.microsoft.com/office/drawing/2014/main" val="3848493065"/>
                    </a:ext>
                  </a:extLst>
                </a:gridCol>
              </a:tblGrid>
              <a:tr h="41124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Co-President</a:t>
                      </a:r>
                      <a:endParaRPr lang="en-US" sz="2000" dirty="0">
                        <a:effectLst/>
                      </a:endParaRPr>
                    </a:p>
                  </a:txBody>
                  <a:tcPr marL="83469" marR="83469" marT="83469" marB="834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70134"/>
                  </a:ext>
                </a:extLst>
              </a:tr>
              <a:tr h="35390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VP of Finance</a:t>
                      </a:r>
                      <a:endParaRPr lang="en-US" sz="2000" dirty="0">
                        <a:effectLst/>
                      </a:endParaRPr>
                    </a:p>
                  </a:txBody>
                  <a:tcPr marL="83469" marR="83469" marT="83469" marB="834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37360"/>
                  </a:ext>
                </a:extLst>
              </a:tr>
              <a:tr h="35390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VP of Communications and Publications</a:t>
                      </a:r>
                      <a:endParaRPr lang="en-US" sz="2000">
                        <a:effectLst/>
                      </a:endParaRPr>
                    </a:p>
                  </a:txBody>
                  <a:tcPr marL="83469" marR="83469" marT="83469" marB="834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64597"/>
                  </a:ext>
                </a:extLst>
              </a:tr>
              <a:tr h="35390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VP of Staff and Student Services</a:t>
                      </a:r>
                      <a:endParaRPr lang="en-US" sz="2000">
                        <a:effectLst/>
                      </a:endParaRPr>
                    </a:p>
                  </a:txBody>
                  <a:tcPr marL="83469" marR="83469" marT="83469" marB="834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53404"/>
                  </a:ext>
                </a:extLst>
              </a:tr>
              <a:tr h="35390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VP of Family and Community Outreach</a:t>
                      </a:r>
                      <a:endParaRPr lang="en-US" sz="2000" dirty="0">
                        <a:effectLst/>
                      </a:endParaRPr>
                    </a:p>
                  </a:txBody>
                  <a:tcPr marL="83469" marR="83469" marT="83469" marB="834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5779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4078DD2-EAF9-0789-CDA5-97FCB07E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695845"/>
            <a:ext cx="598362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Simpson Elementary School PTA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General Membership Meeting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Open PTA Executive Board Positions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20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24-2025 School Year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C5D56-FBBE-BC68-DC7E-927FE324B050}"/>
              </a:ext>
            </a:extLst>
          </p:cNvPr>
          <p:cNvSpPr txBox="1"/>
          <p:nvPr/>
        </p:nvSpPr>
        <p:spPr>
          <a:xfrm>
            <a:off x="833584" y="5440693"/>
            <a:ext cx="5796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Visit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www.simpsonespta.org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for more information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6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918571"/>
            <a:ext cx="827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Hopeful Because…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CONGRATS TO ALL SIMPSON 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REFLECTIONS WINNERS!!!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3069779"/>
            <a:ext cx="4346058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a total of </a:t>
            </a:r>
            <a:r>
              <a:rPr lang="en-US" sz="15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entries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year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and 2nd place winners and ALL Special Artists’ entries advance to Gwinnett County Area II Council Competition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E95F91B-8A43-4367-E615-FC2E878F1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29249-73CA-F205-8308-428B22530739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4F823-B99C-13E7-C069-F38CA38242C6}"/>
              </a:ext>
            </a:extLst>
          </p:cNvPr>
          <p:cNvSpPr txBox="1"/>
          <p:nvPr/>
        </p:nvSpPr>
        <p:spPr>
          <a:xfrm>
            <a:off x="0" y="435553"/>
            <a:ext cx="9144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 YOU to our judges!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07103-40F0-2B5E-23D2-8AA396F34BBE}"/>
              </a:ext>
            </a:extLst>
          </p:cNvPr>
          <p:cNvSpPr txBox="1"/>
          <p:nvPr/>
        </p:nvSpPr>
        <p:spPr>
          <a:xfrm>
            <a:off x="870423" y="1305341"/>
            <a:ext cx="83729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Arts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Laura Elizabeth Martin, Fine Arts Teacher, Paul Duke STEM High School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Jesse Wade, Founder/Owner/Operator of JAWs Photography, JAWsPhotography.com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Choreography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Leah Rogowski, North Atlanta Dance Theatre Company Member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Production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Lydia Bolen, Communications-AVTF Teacher, Pinckneyville Middle School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Composition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Gary Garvin, Band Director, Paul Duke STEM High School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Esther Armistead, Language Arts Teacher, Paul Duke STEM High School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Richard Armistead, Language Arts Teacher, Paul Duke STEM High School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FE164A2-E20D-16BF-B387-8380ABF0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008765"/>
            <a:ext cx="4074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Visual Arts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1439382"/>
            <a:ext cx="4346058" cy="750974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Lane R.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Jillian Z.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Zoe M.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Lydia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Aubrey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Amelia G.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Austin G.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Caroline G.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Cassidy O.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Rory O.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Pierce F.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Lillian D.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Yinuo L.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4377956" y="1439382"/>
            <a:ext cx="4570293" cy="1611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Daniel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Callie B.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(tie): Morgan B.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Arden W.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7B7E400-A964-C52E-EF63-B333969F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7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3999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8540" y="164338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32251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5062696" y="1008765"/>
            <a:ext cx="4074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Photography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05290" y="1439383"/>
            <a:ext cx="4346058" cy="71981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Nick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Lydia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Lia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London F.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Amelia G.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Brianna T.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Adam O.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Kendall 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7209812" y="1439383"/>
            <a:ext cx="4570293" cy="2858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Sydney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Pierce F.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Wesley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Mia M.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Daniel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Arden W.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1B292C5-2F3F-2BB9-6D30-78F6526A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3999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8540" y="164338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32251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5062696" y="1008765"/>
            <a:ext cx="4074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Photography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05290" y="1439383"/>
            <a:ext cx="4346058" cy="71981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Nick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Lydia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Lia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London F.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Amelia G.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Brianna T.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Adam O.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Kendall 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7209812" y="1439383"/>
            <a:ext cx="4570293" cy="2858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Sydney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Pierce F.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Wesley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Mia M.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Daniel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Arden W.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4F0F708-BBD1-B54D-608D-97749F32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0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008765"/>
            <a:ext cx="4978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Dance Choreography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1439383"/>
            <a:ext cx="4346058" cy="50552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Everly F.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Phoebe T.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Lydia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Riley M.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London F.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Isla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Mark D.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(tie): Eleanor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Emery L.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Mia M.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A40BFC3E-0B6B-76E1-DE3F-ECC251E3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3772" y="1933743"/>
            <a:ext cx="3598607" cy="2987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Welcome Message from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Connery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359860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01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008765"/>
            <a:ext cx="4978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Dance Choreography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1439383"/>
            <a:ext cx="4346058" cy="50552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Everly F.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Phoebe T.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Lydia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Riley M.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London F.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Isla W.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Mark D.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(tie): Eleanor W.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Emery L.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Mia M.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AAA906ED-BA17-7EB1-53A5-FA07F535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4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4000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9436" y="1642456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62958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4161942" y="1008765"/>
            <a:ext cx="4978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Film / Video Production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4786330" y="1439383"/>
            <a:ext cx="4346058" cy="50552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Gavin H.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Nick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Lia L.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Adam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Harper D.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Maggie S.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(tie): Miller T.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V.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Cate O.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Arden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Mia M.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AB117322-D365-C731-1A91-BB9854EB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3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4000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9436" y="1642456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62958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4161942" y="1008765"/>
            <a:ext cx="4978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Film / Video Production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4786330" y="1439383"/>
            <a:ext cx="4346058" cy="50552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Gavin H.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Nick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Lia L.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Adam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Harper D.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Maggie S.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(tie): Miller T.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V.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Cate O.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Arden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Mia M.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E9FDA79-2EBC-2AD9-4721-8AD617D6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7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008765"/>
            <a:ext cx="48148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Music Composition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1439382"/>
            <a:ext cx="4346058" cy="59901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Adeline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Nathaniel G.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Amelia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Leia N.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Thomas G.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Caroline G.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Isla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Garrett V.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Hannah V.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Evan M.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Yinuo 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4377956" y="1439382"/>
            <a:ext cx="4570293" cy="130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Arden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Logan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Kaitlyn G.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DDF5333-CA6A-A51C-40F7-CF6F58A96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008765"/>
            <a:ext cx="48148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Music Composition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1439382"/>
            <a:ext cx="4346058" cy="59901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Adeline P.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Nathaniel G.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Amelia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Leia N.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Thomas G.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Caroline G.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Isla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Garrett V.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Hannah V.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Evan M.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Yinuo 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4377956" y="1439382"/>
            <a:ext cx="4570293" cy="130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Arden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Logan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Kaitlyn G.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91DCACC7-EC34-F8CF-35BC-FEE78A0E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9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3999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8538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52723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4325716" y="1008765"/>
            <a:ext cx="48148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Literature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2861988" y="1439382"/>
            <a:ext cx="4346058" cy="68865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Jillian Z.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Juliet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Lydia H.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Lilly Mae D.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James Z.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Ellie 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7008562" y="1439383"/>
            <a:ext cx="4570293" cy="2858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Ephraim H.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Sydney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Yinuo L.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Mia M.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Cate O.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Arden W.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801E6FE-A1A4-ACA3-22B1-F260FAAA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7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3999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8538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52723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4325716" y="1008765"/>
            <a:ext cx="48148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Literature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2861988" y="1439382"/>
            <a:ext cx="4346058" cy="68865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Jillian Z.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Juliet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Lydia H.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Lilly Mae D.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James Z.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Ellie 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7008562" y="1439383"/>
            <a:ext cx="4570293" cy="2858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Ephraim H.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Sydney P.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Yinuo L.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Mia M.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Cate O.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Arden W.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605D065-00B3-1F00-5E35-CB582544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5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>
            <a:off x="0" y="857250"/>
            <a:ext cx="9128051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0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186070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03028" y="1008765"/>
            <a:ext cx="48148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WINNERS for Visual Arts 3D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303028" y="1439383"/>
            <a:ext cx="4346058" cy="569508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Jillian Z.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Nick O.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Abigail G.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Lydia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Acadia T.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James Z.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Anya S.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Grade</a:t>
            </a:r>
          </a:p>
          <a:p>
            <a:pPr>
              <a:lnSpc>
                <a:spcPct val="150000"/>
              </a:lnSpc>
            </a:pPr>
            <a:r>
              <a:rPr lang="en-US" sz="135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Noah A.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Wesley P.</a:t>
            </a:r>
          </a:p>
          <a:p>
            <a:pPr>
              <a:lnSpc>
                <a:spcPct val="150000"/>
              </a:lnSpc>
            </a:pPr>
            <a:endParaRPr lang="en-US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7B309-8EBE-8D31-6632-D9AF2263869B}"/>
              </a:ext>
            </a:extLst>
          </p:cNvPr>
          <p:cNvSpPr txBox="1"/>
          <p:nvPr/>
        </p:nvSpPr>
        <p:spPr>
          <a:xfrm>
            <a:off x="4377956" y="1439382"/>
            <a:ext cx="4570293" cy="130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Grade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1st: Daniel L.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2nd: Arden W.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3rd: Cate O.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D8DE1ED-947E-2F81-0E6B-5BE41B56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6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3999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8538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52723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234520" y="1008764"/>
            <a:ext cx="590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Special Artist WINNERS for Visual Arts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6027762" y="1643105"/>
            <a:ext cx="2385828" cy="29409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Emmy M.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Donovan S.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B.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 F.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 C.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Emory G.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71828F1A-B8D7-4163-9D7E-D218AF8EE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5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flowers&#10;&#10;Description automatically generated">
            <a:extLst>
              <a:ext uri="{FF2B5EF4-FFF2-40B4-BE49-F238E27FC236}">
                <a16:creationId xmlns:a16="http://schemas.microsoft.com/office/drawing/2014/main" id="{4DA33057-81B9-51D0-FD47-5FB74493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8907"/>
          <a:stretch/>
        </p:blipFill>
        <p:spPr>
          <a:xfrm flipH="1">
            <a:off x="0" y="857250"/>
            <a:ext cx="9143999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07320-424B-75E6-88DE-48FDD9964586}"/>
              </a:ext>
            </a:extLst>
          </p:cNvPr>
          <p:cNvSpPr/>
          <p:nvPr/>
        </p:nvSpPr>
        <p:spPr>
          <a:xfrm>
            <a:off x="5578538" y="1694564"/>
            <a:ext cx="3564565" cy="307015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960A9-EEB6-FE8B-0BCC-581733893C80}"/>
              </a:ext>
            </a:extLst>
          </p:cNvPr>
          <p:cNvSpPr/>
          <p:nvPr/>
        </p:nvSpPr>
        <p:spPr>
          <a:xfrm>
            <a:off x="7852723" y="1170911"/>
            <a:ext cx="1121735" cy="1169581"/>
          </a:xfrm>
          <a:prstGeom prst="rect">
            <a:avLst/>
          </a:prstGeom>
          <a:solidFill>
            <a:srgbClr val="F9F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C5D4D-B29A-F3A9-D0D2-26B7218EDAD8}"/>
              </a:ext>
            </a:extLst>
          </p:cNvPr>
          <p:cNvSpPr txBox="1"/>
          <p:nvPr/>
        </p:nvSpPr>
        <p:spPr>
          <a:xfrm>
            <a:off x="3234520" y="1008764"/>
            <a:ext cx="590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Special Artist WINNERS for Visual Arts are…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A583-359E-A29A-BA04-AFE49CEED116}"/>
              </a:ext>
            </a:extLst>
          </p:cNvPr>
          <p:cNvSpPr txBox="1"/>
          <p:nvPr/>
        </p:nvSpPr>
        <p:spPr>
          <a:xfrm>
            <a:off x="6027762" y="1643105"/>
            <a:ext cx="2385828" cy="29409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Emmy M.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Donovan S.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B.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 F.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 C.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Emory G.</a:t>
            </a:r>
            <a:endParaRPr lang="en-US" sz="21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05B4C75-98EC-F1A7-4A89-DDFC83C9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21" y="5856344"/>
            <a:ext cx="2319679" cy="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5398" y="877424"/>
            <a:ext cx="6791884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>
              <a:tabLst>
                <a:tab pos="1593533" algn="l"/>
                <a:tab pos="2658903" algn="l"/>
                <a:tab pos="3201829" algn="l"/>
                <a:tab pos="3967639" algn="l"/>
                <a:tab pos="4922044" algn="l"/>
              </a:tabLst>
            </a:pPr>
            <a:r>
              <a:rPr lang="en-US" sz="2850" b="1" dirty="0">
                <a:latin typeface="Century Gothic" panose="020B0502020202020204" pitchFamily="34" charset="0"/>
              </a:rPr>
              <a:t>Educational Effectiveness Surveys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3E92E-909E-DE2D-C3C8-E15D39FF5136}"/>
              </a:ext>
            </a:extLst>
          </p:cNvPr>
          <p:cNvSpPr txBox="1"/>
          <p:nvPr/>
        </p:nvSpPr>
        <p:spPr>
          <a:xfrm>
            <a:off x="1007534" y="2887133"/>
            <a:ext cx="8060266" cy="2424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50" cap="al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0D7B6-193F-FF36-6B22-6AA88D81F44A}"/>
              </a:ext>
            </a:extLst>
          </p:cNvPr>
          <p:cNvSpPr txBox="1"/>
          <p:nvPr/>
        </p:nvSpPr>
        <p:spPr>
          <a:xfrm>
            <a:off x="866215" y="2184400"/>
            <a:ext cx="7270251" cy="414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i="0" dirty="0">
                <a:effectLst/>
                <a:latin typeface="Roboto" panose="02000000000000000000" pitchFamily="2" charset="0"/>
              </a:rPr>
              <a:t>EES Family Surveys: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A Parent Square Message was sent from the county to families via Parent Square at 6:30 AM on Thursday, February 1, and included a link to the Family Survey. </a:t>
            </a:r>
          </a:p>
          <a:p>
            <a:pPr algn="l"/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Below is that link or QR code if you should need i</a:t>
            </a:r>
            <a:r>
              <a:rPr lang="en-US" sz="2000" dirty="0">
                <a:latin typeface="Roboto" panose="02000000000000000000" pitchFamily="2" charset="0"/>
              </a:rPr>
              <a:t>t: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effectLst/>
                <a:latin typeface="Roboto" panose="02000000000000000000" pitchFamily="2" charset="0"/>
                <a:hlinkClick r:id="rId3"/>
              </a:rPr>
              <a:t>https://gcpsk12ga.qualtrics.com/jfe/form/SV_d3TiP2tbbnwRo58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For more information visit: </a:t>
            </a:r>
            <a:r>
              <a:rPr lang="en-US" sz="1800" b="1" i="0" u="sng" dirty="0">
                <a:effectLst/>
                <a:latin typeface="Roboto" panose="02000000000000000000" pitchFamily="2" charset="0"/>
                <a:hlinkClick r:id="rId4"/>
              </a:rPr>
              <a:t>https://www.gcpsk12.org/families/surveys</a:t>
            </a:r>
            <a:endParaRPr lang="en-US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EDB50-7E89-3F1C-2E40-1ECF09400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0" y="4539557"/>
            <a:ext cx="1905000" cy="1905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FCBEC3-EC2B-82DF-6285-5BC1DC3737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9"/>
          <a:stretch/>
        </p:blipFill>
        <p:spPr>
          <a:xfrm>
            <a:off x="7558119" y="5041899"/>
            <a:ext cx="860165" cy="1106399"/>
          </a:xfrm>
          <a:prstGeom prst="roundRect">
            <a:avLst>
              <a:gd name="adj" fmla="val 1858"/>
            </a:avLst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1E659-4A95-F48F-90B1-9FD8C7B22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43022C0-59DF-CB6C-D7C5-F5B8E2C73F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7616" y="877424"/>
            <a:ext cx="4780573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/>
          <a:p>
            <a:pPr marL="9525" algn="ctr">
              <a:tabLst>
                <a:tab pos="1593533" algn="l"/>
                <a:tab pos="2658903" algn="l"/>
                <a:tab pos="3201829" algn="l"/>
                <a:tab pos="3967639" algn="l"/>
                <a:tab pos="4922044" algn="l"/>
              </a:tabLst>
            </a:pPr>
            <a:r>
              <a:rPr lang="en-US" sz="2850" b="1" dirty="0">
                <a:latin typeface="Century Gothic" panose="020B0502020202020204" pitchFamily="34" charset="0"/>
              </a:rPr>
              <a:t>Gentle reminders for the Month of February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EE9B3-1D36-F2E0-FC11-121BDC4DAF9D}"/>
              </a:ext>
            </a:extLst>
          </p:cNvPr>
          <p:cNvSpPr txBox="1"/>
          <p:nvPr/>
        </p:nvSpPr>
        <p:spPr>
          <a:xfrm>
            <a:off x="1007534" y="2887133"/>
            <a:ext cx="8060266" cy="2424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50" cap="al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24FBA-B71F-68CB-E6FA-8F19666CE72C}"/>
              </a:ext>
            </a:extLst>
          </p:cNvPr>
          <p:cNvSpPr txBox="1"/>
          <p:nvPr/>
        </p:nvSpPr>
        <p:spPr>
          <a:xfrm>
            <a:off x="1089062" y="2383604"/>
            <a:ext cx="69145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endParaRPr lang="en-US" b="0" i="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5 - 9 - 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 Wars (Coin Wars)</a:t>
            </a:r>
            <a:b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8 - 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Starry, Starry Night, PTA Reflections from 6-7 PM</a:t>
            </a: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9 - 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Severe Weather Drill at 1:30 PM</a:t>
            </a: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13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All Pro Dads at 7 AM</a:t>
            </a: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15 - 19 - Late Winter Break/ Schools Closed</a:t>
            </a:r>
            <a:endParaRPr lang="en-US" b="0" i="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22 - 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Spirit Night with PMS at Knuckies from 5-7 PM</a:t>
            </a: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22 - 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Starburst Shirt Order Deadline</a:t>
            </a:r>
          </a:p>
          <a:p>
            <a:pPr algn="l"/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27 -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Talent Show (4th &amp; 5th Grade) Dress Rehearsal</a:t>
            </a:r>
            <a:b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29 -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Talent Show (4th &amp; 5th Grade)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C5F2664-5F5C-3DF1-8519-1334E8F10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/>
          <a:stretch/>
        </p:blipFill>
        <p:spPr>
          <a:xfrm>
            <a:off x="7558119" y="5041899"/>
            <a:ext cx="860165" cy="1106399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4553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306" y="855133"/>
            <a:ext cx="4780573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/>
          <a:p>
            <a:pPr marL="9525" algn="ctr">
              <a:tabLst>
                <a:tab pos="1593533" algn="l"/>
                <a:tab pos="2658903" algn="l"/>
                <a:tab pos="3201829" algn="l"/>
                <a:tab pos="3967639" algn="l"/>
                <a:tab pos="4922044" algn="l"/>
              </a:tabLst>
            </a:pP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b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Save-the-Date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D87D2-4F97-7892-264B-7B18B5B40A05}"/>
              </a:ext>
            </a:extLst>
          </p:cNvPr>
          <p:cNvSpPr txBox="1"/>
          <p:nvPr/>
        </p:nvSpPr>
        <p:spPr>
          <a:xfrm>
            <a:off x="698643" y="2619909"/>
            <a:ext cx="7827291" cy="23584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6th &amp; 7th Parent/Teacher Conferences</a:t>
            </a:r>
          </a:p>
          <a:p>
            <a:pPr lvl="1"/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Conference links will go live on Simpson's website on Tuesday, February 20th at 9:00AM.</a:t>
            </a:r>
            <a:endParaRPr lang="en-US" sz="2000" b="1" i="0" dirty="0">
              <a:solidFill>
                <a:srgbClr val="505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b="1" cap="all" dirty="0">
              <a:solidFill>
                <a:srgbClr val="5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  <a:t>April 1st--5th   Spring Break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7F5030B-827C-7A28-48B5-7C4C83021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/>
          <a:stretch/>
        </p:blipFill>
        <p:spPr>
          <a:xfrm>
            <a:off x="7558119" y="5041899"/>
            <a:ext cx="860165" cy="1106399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5941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8DD25-BCB8-5095-2D2F-9E6A4605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54FBD7-4D33-C857-9EA1-85EFE65A5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r="16219" b="1"/>
          <a:stretch/>
        </p:blipFill>
        <p:spPr>
          <a:xfrm>
            <a:off x="457200" y="469900"/>
            <a:ext cx="8089900" cy="5922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BF0A56-1DE3-E5AF-C776-70F5F93ED928}"/>
              </a:ext>
            </a:extLst>
          </p:cNvPr>
          <p:cNvSpPr txBox="1"/>
          <p:nvPr/>
        </p:nvSpPr>
        <p:spPr>
          <a:xfrm>
            <a:off x="866214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049" marR="3810" indent="1429">
              <a:spcBef>
                <a:spcPct val="0"/>
              </a:spcBef>
              <a:spcAft>
                <a:spcPts val="600"/>
              </a:spcAft>
            </a:pPr>
            <a:r>
              <a:rPr lang="en-US" sz="3600" b="1" spc="-8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Emergency Drills 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1E7AA-E444-5817-3982-A6C60A240D4C}"/>
              </a:ext>
            </a:extLst>
          </p:cNvPr>
          <p:cNvSpPr txBox="1"/>
          <p:nvPr/>
        </p:nvSpPr>
        <p:spPr>
          <a:xfrm>
            <a:off x="866214" y="1820333"/>
            <a:ext cx="7680885" cy="244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Monthly Fire Drills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February, Severe Weather Drill Month (2/9/24)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Intruder Alert Drill will be held in March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4F2B033-0E96-29C2-DFE7-F624918DF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/>
          <a:stretch/>
        </p:blipFill>
        <p:spPr>
          <a:xfrm>
            <a:off x="7558119" y="5041899"/>
            <a:ext cx="860165" cy="1106399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92824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0726-5141-F347-DFCF-E85D6705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89" y="939799"/>
            <a:ext cx="7528260" cy="70986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Simpson Elementary School Budget</a:t>
            </a:r>
          </a:p>
        </p:txBody>
      </p:sp>
      <p:pic>
        <p:nvPicPr>
          <p:cNvPr id="6" name="Content Placeholder 5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0A0E4A22-AD7E-BAFC-7017-D4E959D3C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34" y="1757321"/>
            <a:ext cx="8253571" cy="4053222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D9B7C4-DD43-4CC2-02A5-EF0938373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/>
          <a:stretch/>
        </p:blipFill>
        <p:spPr>
          <a:xfrm>
            <a:off x="7534184" y="5613399"/>
            <a:ext cx="860165" cy="1106399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11250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19904-D9E3-54E1-6D6A-2DB51BF2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C91B-1E62-8BBF-43A2-AF81FA37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761158"/>
            <a:ext cx="7143750" cy="827384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Simpson Elementary School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4A914-4617-0489-33F8-E3AFAF41B2D0}"/>
              </a:ext>
            </a:extLst>
          </p:cNvPr>
          <p:cNvSpPr txBox="1"/>
          <p:nvPr/>
        </p:nvSpPr>
        <p:spPr>
          <a:xfrm>
            <a:off x="2930525" y="1490008"/>
            <a:ext cx="3282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arent </a:t>
            </a:r>
            <a:b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eacher</a:t>
            </a:r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ssociation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E5980-C1F1-AEA2-2191-FD8CE6E2D020}"/>
              </a:ext>
            </a:extLst>
          </p:cNvPr>
          <p:cNvSpPr txBox="1"/>
          <p:nvPr/>
        </p:nvSpPr>
        <p:spPr>
          <a:xfrm>
            <a:off x="1192675" y="3429000"/>
            <a:ext cx="7321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Mission:</a:t>
            </a:r>
            <a:br>
              <a:rPr lang="en-US" sz="4000" b="1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2800" b="0" i="0" u="none" strike="noStrike" kern="1200" baseline="0" dirty="0">
                <a:solidFill>
                  <a:srgbClr val="FFFFFF"/>
                </a:solidFill>
                <a:latin typeface="Garamond" panose="02020404030301010803" pitchFamily="18" charset="0"/>
              </a:rPr>
              <a:t>“ To make every child's potential a reality by engaging and empowering families and communities to advocate for all children.”</a:t>
            </a:r>
            <a:endParaRPr lang="en-US" sz="2800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D7DFB4-AC4D-2751-885A-B5A969DE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75" y="5457895"/>
            <a:ext cx="1788450" cy="7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0726-5141-F347-DFCF-E85D6705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PTA DOLLARS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A338-16AF-D374-CD47-983A9648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0" y="2324100"/>
            <a:ext cx="7502859" cy="3206697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 err="1">
                <a:solidFill>
                  <a:srgbClr val="222222"/>
                </a:solidFill>
                <a:latin typeface="Garamond" panose="02020404030301010803" pitchFamily="18" charset="0"/>
              </a:rPr>
              <a:t>www</a:t>
            </a:r>
            <a:r>
              <a:rPr lang="en-US" sz="3200" b="0" i="0" strike="noStrike" dirty="0" err="1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.SimpsonESPTA.org</a:t>
            </a:r>
            <a:endParaRPr lang="en-US" sz="3200" b="0" i="0" strike="noStrike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l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Number of PTA members: 400</a:t>
            </a:r>
          </a:p>
          <a:p>
            <a:pPr algn="l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Amount given to </a:t>
            </a:r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staff/teachers to-date: $10,825.87</a:t>
            </a:r>
          </a:p>
          <a:p>
            <a:pPr algn="l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Amount donated to Care Team Families: over $2,000</a:t>
            </a:r>
          </a:p>
          <a:p>
            <a:pPr algn="l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Event Highlights: Author Visits, Fall Festival, </a:t>
            </a:r>
            <a:b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Mother-Son Night, Sweetheart Dance, Care Team Support, Monthly Staff Appreciation, Monthly Spirit Night Events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462CC6-43C9-904E-A4D3-DB99AD576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49" y="5429197"/>
            <a:ext cx="1875647" cy="73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5FCE2-F777-1C46-9905-99F56B7E6C82}"/>
              </a:ext>
            </a:extLst>
          </p:cNvPr>
          <p:cNvSpPr txBox="1"/>
          <p:nvPr/>
        </p:nvSpPr>
        <p:spPr>
          <a:xfrm>
            <a:off x="866440" y="5649240"/>
            <a:ext cx="5796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Visit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www.simpsonespta.org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for more information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6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SES">
      <a:dk1>
        <a:srgbClr val="002060"/>
      </a:dk1>
      <a:lt1>
        <a:srgbClr val="E7E6E6"/>
      </a:lt1>
      <a:dk2>
        <a:srgbClr val="002060"/>
      </a:dk2>
      <a:lt2>
        <a:srgbClr val="FFFFFF"/>
      </a:lt2>
      <a:accent1>
        <a:srgbClr val="A5A5A5"/>
      </a:accent1>
      <a:accent2>
        <a:srgbClr val="0C0C0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13090</TotalTime>
  <Words>1798</Words>
  <Application>Microsoft Macintosh PowerPoint</Application>
  <PresentationFormat>On-screen Show (4:3)</PresentationFormat>
  <Paragraphs>533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Garamond</vt:lpstr>
      <vt:lpstr>Roboto</vt:lpstr>
      <vt:lpstr>Times New Roman</vt:lpstr>
      <vt:lpstr>Wingdings 3</vt:lpstr>
      <vt:lpstr>Ion Boardroom</vt:lpstr>
      <vt:lpstr>Office Theme</vt:lpstr>
      <vt:lpstr> Welcome to Starry Starry Night! February 8, 2024  </vt:lpstr>
      <vt:lpstr>Welcome Message from  Dr. Connery</vt:lpstr>
      <vt:lpstr>Educational Effectiveness Surveys</vt:lpstr>
      <vt:lpstr>Gentle reminders for the Month of February</vt:lpstr>
      <vt:lpstr>Announcements Save-the-Date</vt:lpstr>
      <vt:lpstr>PowerPoint Presentation</vt:lpstr>
      <vt:lpstr>Simpson Elementary School Budget</vt:lpstr>
      <vt:lpstr>Simpson Elementary School</vt:lpstr>
      <vt:lpstr>YOUR PTA DOLLARS AT WORK</vt:lpstr>
      <vt:lpstr>UPCOMING PTA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Starry Starry Night! February 3, 2021  The program will begin shortly…</dc:title>
  <dc:creator>Trenton Adams</dc:creator>
  <cp:lastModifiedBy>Ryan Jennings</cp:lastModifiedBy>
  <cp:revision>89</cp:revision>
  <dcterms:created xsi:type="dcterms:W3CDTF">2021-02-02T21:33:47Z</dcterms:created>
  <dcterms:modified xsi:type="dcterms:W3CDTF">2024-02-07T17:24:43Z</dcterms:modified>
</cp:coreProperties>
</file>