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25"/>
  </p:notesMasterIdLst>
  <p:sldIdLst>
    <p:sldId id="264" r:id="rId2"/>
    <p:sldId id="267" r:id="rId3"/>
    <p:sldId id="300" r:id="rId4"/>
    <p:sldId id="292" r:id="rId5"/>
    <p:sldId id="301" r:id="rId6"/>
    <p:sldId id="281" r:id="rId7"/>
    <p:sldId id="302" r:id="rId8"/>
    <p:sldId id="280" r:id="rId9"/>
    <p:sldId id="259" r:id="rId10"/>
    <p:sldId id="261" r:id="rId11"/>
    <p:sldId id="265" r:id="rId12"/>
    <p:sldId id="279" r:id="rId13"/>
    <p:sldId id="263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enton Adams" initials="TA" lastIdx="1" clrIdx="0">
    <p:extLst>
      <p:ext uri="{19B8F6BF-5375-455C-9EA6-DF929625EA0E}">
        <p15:presenceInfo xmlns:p15="http://schemas.microsoft.com/office/powerpoint/2012/main" userId="93720b758afea5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 autoAdjust="0"/>
  </p:normalViewPr>
  <p:slideViewPr>
    <p:cSldViewPr snapToGrid="0" showGuides="1">
      <p:cViewPr varScale="1">
        <p:scale>
          <a:sx n="123" d="100"/>
          <a:sy n="123" d="100"/>
        </p:scale>
        <p:origin x="19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2526" y="54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68A5224-545E-4C2C-A6A0-1720FF5CCD2E}" type="datetimeFigureOut">
              <a:rPr lang="en-US" smtClean="0"/>
              <a:t>2/2/23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9E54D5EE-79C3-4184-81D8-3F345834C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2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B29C4-0454-4C41-8D69-E0464D7ADB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08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4D5EE-79C3-4184-81D8-3F345834C67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32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B29C4-0454-4C41-8D69-E0464D7ADB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26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B29C4-0454-4C41-8D69-E0464D7ADB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0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B29C4-0454-4C41-8D69-E0464D7ADB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25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B29C4-0454-4C41-8D69-E0464D7ADB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02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4D5EE-79C3-4184-81D8-3F345834C6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87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4D5EE-79C3-4184-81D8-3F345834C6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53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4D5EE-79C3-4184-81D8-3F345834C6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84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4D5EE-79C3-4184-81D8-3F345834C6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7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smtClean="0"/>
              <a:pPr/>
              <a:t>2/2/23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1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smtClean="0"/>
              <a:t>2/2/23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9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smtClean="0"/>
              <a:t>2/2/23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07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smtClean="0"/>
              <a:t>2/2/23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88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smtClean="0"/>
              <a:t>2/2/23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71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smtClean="0"/>
              <a:t>2/2/23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63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2/2/23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0720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2/2/23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46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2/2/23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12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2/2/23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3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2/2/23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9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2/2/23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2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2/2/23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0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2/2/23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3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2/2/23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0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2/2/23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0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2/2/23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1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7E0D914D-B099-4142-A885-11F276715148}" type="datetimeFigureOut">
              <a:rPr lang="en-US" smtClean="0"/>
              <a:t>2/2/23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1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hyperlink" Target="http://track.spe.schoolmessenger.com/f/a/HeJqlwVSfZ6tVjhu5ILseg~~/AAAAAQA~/RgRlrB-eP0RHaHR0cHM6Ly9vdXQuc21vcmUuY29tL2UvNWQyeGUvUEc3SFJxP19fJHVfXyZuaz0qfE5FV1NMRVRURVJfQ0xJQ0tfS0VZfCpXB3NjaG9vbG1CCmPIHuzKYwWaqd1SG1RhZmZldGEuQ29ubmVyeUBnY3BzazEyLm9yZ1gEAAAAAQ~~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hyperlink" Target="http://track.spe.schoolmessenger.com/f/a/7ulMUFQTdIuhMejQrnY5oQ~~/AAAAAQA~/RgRlrB-eP0RHaHR0cHM6Ly9vdXQuc21vcmUuY29tL2UvNWQyeGUvTDhjOUh3P19fJHVfXyZuaz0qfE5FV1NMRVRURVJfQ0xJQ0tfS0VZfCpXB3NjaG9vbG1CCmPIHuzKYwWaqd1SG1RhZmZldGEuQ29ubmVyeUBnY3BzazEyLm9yZ1gEAAAAAQ~~" TargetMode="External"/><Relationship Id="rId4" Type="http://schemas.openxmlformats.org/officeDocument/2006/relationships/hyperlink" Target="http://track.spe.schoolmessenger.com/f/a/CczycgOwj3wCYV17mFX2Hg~~/AAAAAQA~/RgRlrB-eP0RHaHR0cHM6Ly9vdXQuc21vcmUuY29tL2UvNWQyeGUvbjRub2lkP19fJHVfXyZuaz0qfE5FV1NMRVRURVJfQ0xJQ0tfS0VZfCpXB3NjaG9vbG1CCmPIHuzKYwWaqd1SG1RhZmZldGEuQ29ubmVyeUBnY3BzazEyLm9yZ1gEAAAAAQ~~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F6773-793A-4FA2-94E5-37CBED2FC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160" y="2095168"/>
            <a:ext cx="5917679" cy="2554983"/>
          </a:xfrm>
        </p:spPr>
        <p:txBody>
          <a:bodyPr/>
          <a:lstStyle/>
          <a:p>
            <a:pPr algn="ctr"/>
            <a:br>
              <a:rPr lang="en-US" b="1" dirty="0"/>
            </a:br>
            <a:r>
              <a:rPr lang="en-US" b="1" dirty="0"/>
              <a:t>Starry Starry Night</a:t>
            </a:r>
            <a:br>
              <a:rPr lang="en-US" b="1" dirty="0"/>
            </a:br>
            <a:r>
              <a:rPr lang="en-US" sz="3200" b="1" dirty="0"/>
              <a:t>February 2, 2023</a:t>
            </a:r>
            <a:br>
              <a:rPr lang="en-US" b="1" dirty="0"/>
            </a:br>
            <a:br>
              <a:rPr lang="en-US" dirty="0"/>
            </a:b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568BC-85A3-43EA-8DC8-051074E77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0099" y="4088597"/>
            <a:ext cx="4863799" cy="86142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PTA General Meeting</a:t>
            </a:r>
          </a:p>
          <a:p>
            <a:pPr algn="ctr"/>
            <a:r>
              <a:rPr lang="en-US" b="1" dirty="0">
                <a:solidFill>
                  <a:schemeClr val="bg2"/>
                </a:solidFill>
              </a:rPr>
              <a:t>6:00 PM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7171EF-0CD4-4452-95C5-021C7EBED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015" y="5166730"/>
            <a:ext cx="1875647" cy="73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0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21FB259-7950-45FE-BDF9-CF88982657DD}"/>
              </a:ext>
            </a:extLst>
          </p:cNvPr>
          <p:cNvSpPr txBox="1">
            <a:spLocks/>
          </p:cNvSpPr>
          <p:nvPr/>
        </p:nvSpPr>
        <p:spPr bwMode="gray">
          <a:xfrm>
            <a:off x="833584" y="313500"/>
            <a:ext cx="8229600" cy="13486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cs typeface="Calibri" panose="020F0502020204030204" pitchFamily="34" charset="0"/>
              </a:rPr>
              <a:t>Simpson Elementary School PTA</a:t>
            </a:r>
            <a:br>
              <a:rPr lang="en-US" sz="2800" b="1" dirty="0">
                <a:cs typeface="Calibri" panose="020F0502020204030204" pitchFamily="34" charset="0"/>
              </a:rPr>
            </a:br>
            <a:r>
              <a:rPr lang="en-US" sz="2800" b="1" dirty="0">
                <a:cs typeface="Calibri" panose="020F0502020204030204" pitchFamily="34" charset="0"/>
              </a:rPr>
              <a:t>General Membership Meeting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5809E22-3AE6-4554-A59C-CDB000819B7F}"/>
              </a:ext>
            </a:extLst>
          </p:cNvPr>
          <p:cNvSpPr txBox="1">
            <a:spLocks/>
          </p:cNvSpPr>
          <p:nvPr/>
        </p:nvSpPr>
        <p:spPr bwMode="gray">
          <a:xfrm>
            <a:off x="833584" y="1623542"/>
            <a:ext cx="5917679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5E5EA9-4409-49E5-9DFD-2247F510F757}"/>
              </a:ext>
            </a:extLst>
          </p:cNvPr>
          <p:cNvSpPr/>
          <p:nvPr/>
        </p:nvSpPr>
        <p:spPr>
          <a:xfrm>
            <a:off x="520931" y="1856191"/>
            <a:ext cx="8107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Nominating Committee for the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2023-2024 PTA Board and Committees: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316263F-D770-44F0-859B-5891DBFBA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34729"/>
              </p:ext>
            </p:extLst>
          </p:nvPr>
        </p:nvGraphicFramePr>
        <p:xfrm>
          <a:off x="1524000" y="2972147"/>
          <a:ext cx="6096000" cy="319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41723203"/>
                    </a:ext>
                  </a:extLst>
                </a:gridCol>
              </a:tblGrid>
              <a:tr h="531668">
                <a:tc>
                  <a:txBody>
                    <a:bodyPr/>
                    <a:lstStyle/>
                    <a:p>
                      <a:pPr algn="ctr"/>
                      <a:r>
                        <a:rPr lang="en-US" b="1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Jillian </a:t>
                      </a:r>
                      <a:r>
                        <a:rPr lang="en-US" b="1" cap="none" spc="0" dirty="0" err="1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Friedensohn</a:t>
                      </a:r>
                      <a:endParaRPr lang="en-US" b="1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695395"/>
                  </a:ext>
                </a:extLst>
              </a:tr>
              <a:tr h="53166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Jordan Mallory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4745485"/>
                  </a:ext>
                </a:extLst>
              </a:tr>
              <a:tr h="53166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Laura </a:t>
                      </a:r>
                      <a:r>
                        <a:rPr lang="en-US" b="1" cap="none" spc="0" dirty="0" err="1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Pusateri</a:t>
                      </a:r>
                      <a:endParaRPr lang="en-US" b="1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716434"/>
                  </a:ext>
                </a:extLst>
              </a:tr>
              <a:tr h="53166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Misty </a:t>
                      </a:r>
                      <a:r>
                        <a:rPr lang="en-US" b="1" cap="none" spc="0" dirty="0" err="1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Ratchford</a:t>
                      </a:r>
                      <a:endParaRPr lang="en-US" b="1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559587"/>
                  </a:ext>
                </a:extLst>
              </a:tr>
              <a:tr h="53166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Serena Suggs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707162"/>
                  </a:ext>
                </a:extLst>
              </a:tr>
              <a:tr h="531668">
                <a:tc>
                  <a:txBody>
                    <a:bodyPr/>
                    <a:lstStyle/>
                    <a:p>
                      <a:pPr algn="ctr"/>
                      <a:r>
                        <a:rPr lang="en-US" b="1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Alternate: Kelsey Dykes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018522"/>
                  </a:ext>
                </a:extLst>
              </a:tr>
            </a:tbl>
          </a:graphicData>
        </a:graphic>
      </p:graphicFrame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915AE11-4719-4990-93F6-6441ED291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775" y="5457895"/>
            <a:ext cx="1788450" cy="7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48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79BD8-F4EE-4CAC-9F22-B5496BCC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42240-8CB7-4ED5-98BB-2E09EB2BC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941" y="2345113"/>
            <a:ext cx="6343201" cy="353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tx2"/>
                </a:solidFill>
              </a:rPr>
              <a:t>Reflections Committee: </a:t>
            </a:r>
          </a:p>
          <a:p>
            <a:pPr marL="0" indent="0" algn="ctr">
              <a:buNone/>
            </a:pPr>
            <a:r>
              <a:rPr lang="en-US" sz="2000" dirty="0" err="1">
                <a:solidFill>
                  <a:schemeClr val="tx2"/>
                </a:solidFill>
              </a:rPr>
              <a:t>Aminta</a:t>
            </a:r>
            <a:r>
              <a:rPr lang="en-US" sz="2000" dirty="0">
                <a:solidFill>
                  <a:schemeClr val="tx2"/>
                </a:solidFill>
              </a:rPr>
              <a:t> Wu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</a:rPr>
              <a:t>Jenn Frost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</a:rPr>
              <a:t>Sara </a:t>
            </a:r>
            <a:r>
              <a:rPr lang="en-US" sz="2000" dirty="0" err="1">
                <a:solidFill>
                  <a:schemeClr val="tx2"/>
                </a:solidFill>
              </a:rPr>
              <a:t>Kroening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</a:rPr>
              <a:t>Tina Lee-Levi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tx2"/>
                </a:solidFill>
              </a:rPr>
              <a:t>Starry </a:t>
            </a:r>
            <a:r>
              <a:rPr lang="en-US" sz="2000" b="1" dirty="0" err="1">
                <a:solidFill>
                  <a:schemeClr val="tx2"/>
                </a:solidFill>
              </a:rPr>
              <a:t>Starry</a:t>
            </a:r>
            <a:r>
              <a:rPr lang="en-US" sz="2000" b="1" dirty="0">
                <a:solidFill>
                  <a:schemeClr val="tx2"/>
                </a:solidFill>
              </a:rPr>
              <a:t> Night Committee: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</a:rPr>
              <a:t>Jennifer Weber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</a:rPr>
              <a:t>Ashley Getz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</a:rPr>
              <a:t>Lindsay </a:t>
            </a:r>
            <a:r>
              <a:rPr lang="en-US" sz="2000" dirty="0" err="1">
                <a:solidFill>
                  <a:schemeClr val="tx2"/>
                </a:solidFill>
              </a:rPr>
              <a:t>Schmoyer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567047C-1309-4972-A409-393551E6D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846" y="5354388"/>
            <a:ext cx="2063426" cy="81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88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D3C08-7A39-4EB3-A859-F272974F4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Special Thank You to our Judges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5DEBE-29D8-4EFD-AC1D-392E65B35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441" y="2369976"/>
            <a:ext cx="7652408" cy="364982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Visual Arts-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Ms. Laura Elizabeth Martin, Fine Arts Teacher, </a:t>
            </a:r>
            <a:r>
              <a:rPr lang="en-US" i="1" dirty="0">
                <a:solidFill>
                  <a:schemeClr val="tx2"/>
                </a:solidFill>
              </a:rPr>
              <a:t>Paul Duke STEM High School </a:t>
            </a:r>
          </a:p>
          <a:p>
            <a:r>
              <a:rPr lang="en-US" b="1" dirty="0">
                <a:solidFill>
                  <a:schemeClr val="tx2"/>
                </a:solidFill>
              </a:rPr>
              <a:t>Photography </a:t>
            </a:r>
            <a:r>
              <a:rPr lang="en-US" dirty="0">
                <a:solidFill>
                  <a:schemeClr val="tx2"/>
                </a:solidFill>
              </a:rPr>
              <a:t>– Jaws Photography</a:t>
            </a:r>
          </a:p>
          <a:p>
            <a:r>
              <a:rPr lang="en-US" b="1" dirty="0">
                <a:solidFill>
                  <a:schemeClr val="tx2"/>
                </a:solidFill>
              </a:rPr>
              <a:t>Dance Choreography-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Ms. Leah Rogowski, </a:t>
            </a:r>
            <a:r>
              <a:rPr lang="en-US" i="1" dirty="0">
                <a:solidFill>
                  <a:schemeClr val="tx2"/>
                </a:solidFill>
              </a:rPr>
              <a:t>North Atlanta Dance Theatre Company Member</a:t>
            </a:r>
          </a:p>
          <a:p>
            <a:r>
              <a:rPr lang="en-US" b="1" dirty="0">
                <a:solidFill>
                  <a:schemeClr val="tx2"/>
                </a:solidFill>
              </a:rPr>
              <a:t>Film Production-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Ms. Lydia Bolen, </a:t>
            </a:r>
            <a:r>
              <a:rPr lang="en-US" i="1" dirty="0">
                <a:solidFill>
                  <a:schemeClr val="tx2"/>
                </a:solidFill>
              </a:rPr>
              <a:t>Communications- AVTF Teacher, Pinckneyville Middle School </a:t>
            </a:r>
          </a:p>
          <a:p>
            <a:r>
              <a:rPr lang="en-US" b="1" dirty="0">
                <a:solidFill>
                  <a:schemeClr val="tx2"/>
                </a:solidFill>
              </a:rPr>
              <a:t>Music Composition-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Mr. Gary Garvin, </a:t>
            </a:r>
            <a:r>
              <a:rPr lang="en-US" i="1" dirty="0">
                <a:solidFill>
                  <a:schemeClr val="tx2"/>
                </a:solidFill>
              </a:rPr>
              <a:t>Band Director, Paul Duke STEM High School </a:t>
            </a:r>
          </a:p>
          <a:p>
            <a:r>
              <a:rPr lang="en-US" b="1" dirty="0">
                <a:solidFill>
                  <a:schemeClr val="tx2"/>
                </a:solidFill>
              </a:rPr>
              <a:t>Literature-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Mr. Richard Armistead, Language Arts Teacher, </a:t>
            </a:r>
            <a:r>
              <a:rPr lang="en-US" i="1" dirty="0">
                <a:solidFill>
                  <a:schemeClr val="tx2"/>
                </a:solidFill>
              </a:rPr>
              <a:t>Paul Duke STEM High School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Ms. Esther Kim, </a:t>
            </a:r>
            <a:r>
              <a:rPr lang="en-US" i="1" dirty="0">
                <a:solidFill>
                  <a:schemeClr val="tx2"/>
                </a:solidFill>
              </a:rPr>
              <a:t>Language Arts Teacher, Paul Duke STEM High School </a:t>
            </a:r>
          </a:p>
        </p:txBody>
      </p:sp>
    </p:spTree>
    <p:extLst>
      <p:ext uri="{BB962C8B-B14F-4D97-AF65-F5344CB8AC3E}">
        <p14:creationId xmlns:p14="http://schemas.microsoft.com/office/powerpoint/2010/main" val="490342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B022A40-B74E-4EAA-A78C-8722A0BD4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405" y="2594853"/>
            <a:ext cx="7130215" cy="3038692"/>
          </a:xfrm>
        </p:spPr>
        <p:txBody>
          <a:bodyPr/>
          <a:lstStyle/>
          <a:p>
            <a:pPr algn="ctr"/>
            <a:r>
              <a:rPr lang="en-US" b="1" dirty="0"/>
              <a:t>REFLECTIONS AWARDS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71C764-E5C9-A546-AF4E-891827E5E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917" y="939178"/>
            <a:ext cx="2814794" cy="363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13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ECA65-2550-4153-84A0-914EE602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KINDERGARTEN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F4A94-4DC4-4E0A-8F14-3E109B4CB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2322788"/>
            <a:ext cx="4045527" cy="464557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5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Lydia P</a:t>
            </a:r>
          </a:p>
          <a:p>
            <a:pPr marL="402336" lvl="1" indent="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None/>
            </a:pPr>
            <a:r>
              <a:rPr lang="en-US" sz="15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500" baseline="30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5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Place Visual Arts</a:t>
            </a:r>
          </a:p>
          <a:p>
            <a:pPr marL="402336" lvl="1" indent="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None/>
            </a:pPr>
            <a:r>
              <a:rPr lang="en-US" sz="15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500" baseline="30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5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Place Photography</a:t>
            </a:r>
          </a:p>
          <a:p>
            <a:pPr marL="402336" lvl="1" indent="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None/>
            </a:pPr>
            <a:r>
              <a:rPr lang="en-US" sz="15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500" baseline="30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5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Place Dance Choreography</a:t>
            </a:r>
          </a:p>
          <a:p>
            <a:pPr marL="402336" lvl="1" indent="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None/>
            </a:pPr>
            <a:endParaRPr lang="en-US" sz="15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5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Isabella F</a:t>
            </a:r>
          </a:p>
          <a:p>
            <a:pPr marL="402336" lvl="1" indent="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None/>
            </a:pPr>
            <a:r>
              <a:rPr lang="en-US" sz="15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500" baseline="30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5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Place Dance Choreography</a:t>
            </a:r>
          </a:p>
          <a:p>
            <a:pPr marL="402336" lvl="1" indent="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None/>
            </a:pPr>
            <a:endParaRPr lang="en-US" sz="15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5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Nathaniel G</a:t>
            </a:r>
          </a:p>
          <a:p>
            <a:pPr marL="402336" lvl="1" indent="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None/>
            </a:pPr>
            <a:r>
              <a:rPr lang="en-US" sz="15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500" baseline="30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5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Music Composition	</a:t>
            </a:r>
            <a:endParaRPr lang="en-US" sz="15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5E7DEA-AC03-17FF-6536-6D9DE00AE8AF}"/>
              </a:ext>
            </a:extLst>
          </p:cNvPr>
          <p:cNvSpPr txBox="1">
            <a:spLocks/>
          </p:cNvSpPr>
          <p:nvPr/>
        </p:nvSpPr>
        <p:spPr>
          <a:xfrm>
            <a:off x="4462597" y="1991711"/>
            <a:ext cx="4045527" cy="4645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2336" lvl="1" indent="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Wingdings 3" charset="2"/>
              <a:buNone/>
            </a:pPr>
            <a:endParaRPr lang="en-US" sz="1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 L</a:t>
            </a:r>
          </a:p>
          <a:p>
            <a:pPr marL="402336" lvl="1" indent="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Wingdings 3" charset="2"/>
              <a:buNone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50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Place Visual Arts</a:t>
            </a:r>
          </a:p>
          <a:p>
            <a:pPr marL="402336" lvl="1" indent="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Wingdings 3" charset="2"/>
              <a:buNone/>
            </a:pPr>
            <a:endParaRPr lang="en-US" sz="1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Adeline P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Wingdings 3" charset="2"/>
              <a:buNone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</a:t>
            </a:r>
            <a:r>
              <a:rPr lang="en-US" sz="150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Place Music Composition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Wingdings 3" charset="2"/>
              <a:buNone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70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ECA65-2550-4153-84A0-914EE602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FIRST 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F4A94-4DC4-4E0A-8F14-3E109B4CB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6" y="2286284"/>
            <a:ext cx="4128654" cy="4222865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Lia L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Visual Arts 3D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3</a:t>
            </a:r>
            <a:r>
              <a:rPr lang="en-US" sz="1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Visual Arts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3</a:t>
            </a:r>
            <a:r>
              <a:rPr lang="en-US" sz="1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Photography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</a:t>
            </a:r>
            <a:r>
              <a:rPr lang="en-US" sz="1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Music Comp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</a:t>
            </a:r>
            <a:r>
              <a:rPr lang="en-US" sz="1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Dance Choreography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</a:t>
            </a:r>
            <a:r>
              <a:rPr lang="en-US" sz="1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Literature</a:t>
            </a:r>
          </a:p>
          <a:p>
            <a:pPr marL="0" indent="0">
              <a:buClr>
                <a:schemeClr val="tx2"/>
              </a:buClr>
              <a:buNone/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London F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Photography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</a:t>
            </a:r>
            <a:r>
              <a:rPr lang="en-US" sz="1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Visual Arts 3D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0838F2-7992-47F4-8B41-20240F339F1B}"/>
              </a:ext>
            </a:extLst>
          </p:cNvPr>
          <p:cNvSpPr txBox="1"/>
          <p:nvPr/>
        </p:nvSpPr>
        <p:spPr>
          <a:xfrm>
            <a:off x="3430673" y="2286284"/>
            <a:ext cx="2959331" cy="429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«"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Amelia G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Place Visual Arts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</a:t>
            </a: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Place Visual Arts 3D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«"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Blake G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Place Dance Choreography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«"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Thomas G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Place Music Comp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«"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Aubrey L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Place Visual Arts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«"/>
            </a:pP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4BED7E-F364-4CA1-A258-C1D34686B9FE}"/>
              </a:ext>
            </a:extLst>
          </p:cNvPr>
          <p:cNvSpPr txBox="1">
            <a:spLocks/>
          </p:cNvSpPr>
          <p:nvPr/>
        </p:nvSpPr>
        <p:spPr>
          <a:xfrm>
            <a:off x="3582786" y="2139140"/>
            <a:ext cx="2959331" cy="42228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2EE656-901D-5C63-4E1B-B0423901426E}"/>
              </a:ext>
            </a:extLst>
          </p:cNvPr>
          <p:cNvSpPr txBox="1"/>
          <p:nvPr/>
        </p:nvSpPr>
        <p:spPr>
          <a:xfrm>
            <a:off x="6237890" y="1875657"/>
            <a:ext cx="2462764" cy="204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«"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Leia N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Place Music Comp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«"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 S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Place Photography</a:t>
            </a:r>
          </a:p>
        </p:txBody>
      </p:sp>
    </p:spTree>
    <p:extLst>
      <p:ext uri="{BB962C8B-B14F-4D97-AF65-F5344CB8AC3E}">
        <p14:creationId xmlns:p14="http://schemas.microsoft.com/office/powerpoint/2010/main" val="2035506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ECA65-2550-4153-84A0-914EE602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SECOND 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F4A94-4DC4-4E0A-8F14-3E109B4CB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14" y="2139140"/>
            <a:ext cx="3162372" cy="4222865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Grace 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6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Visual Arts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None/>
            </a:pP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Keegan 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6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Music Comp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Mason 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Music Comp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None/>
            </a:pP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Katalina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Literature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4BED7E-F364-4CA1-A258-C1D34686B9FE}"/>
              </a:ext>
            </a:extLst>
          </p:cNvPr>
          <p:cNvSpPr txBox="1">
            <a:spLocks/>
          </p:cNvSpPr>
          <p:nvPr/>
        </p:nvSpPr>
        <p:spPr>
          <a:xfrm>
            <a:off x="3582786" y="2139140"/>
            <a:ext cx="2959331" cy="42228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59C235-009C-41D3-8C87-B727B91B9BAA}"/>
              </a:ext>
            </a:extLst>
          </p:cNvPr>
          <p:cNvSpPr txBox="1">
            <a:spLocks/>
          </p:cNvSpPr>
          <p:nvPr/>
        </p:nvSpPr>
        <p:spPr>
          <a:xfrm>
            <a:off x="2963917" y="2290393"/>
            <a:ext cx="5959367" cy="3920357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Rory O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Dance Choreography</a:t>
            </a:r>
          </a:p>
          <a:p>
            <a:pPr marL="0" indent="0">
              <a:buClr>
                <a:schemeClr val="tx2"/>
              </a:buClr>
              <a:buNone/>
            </a:pPr>
            <a:endParaRPr lang="en-US" sz="1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Adam O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4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Film/Video Production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</a:t>
            </a:r>
            <a:r>
              <a:rPr lang="en-US" sz="14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Visual Arts 3D</a:t>
            </a:r>
          </a:p>
          <a:p>
            <a:pPr marL="0" indent="0">
              <a:buClr>
                <a:schemeClr val="tx2"/>
              </a:buClr>
              <a:buNone/>
            </a:pPr>
            <a:endParaRPr lang="en-US" sz="1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Anya S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4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Photography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</a:t>
            </a:r>
            <a:r>
              <a:rPr lang="en-US" sz="14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Visual Arts 3D</a:t>
            </a:r>
          </a:p>
          <a:p>
            <a:pPr marL="0" indent="0">
              <a:buClr>
                <a:schemeClr val="tx2"/>
              </a:buClr>
              <a:buNone/>
            </a:pPr>
            <a:endParaRPr lang="en-US" sz="1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US" sz="1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Isla W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4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Dance Choreography</a:t>
            </a:r>
            <a:endParaRPr lang="en-US" sz="1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US" sz="1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Acadia Marie T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4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Visual Arts</a:t>
            </a:r>
          </a:p>
          <a:p>
            <a:pPr marL="0" indent="0">
              <a:buClr>
                <a:schemeClr val="tx2"/>
              </a:buClr>
              <a:buNone/>
            </a:pPr>
            <a:endParaRPr lang="en-US" sz="1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Garrett V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4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Music Comp</a:t>
            </a:r>
          </a:p>
          <a:p>
            <a:pPr marL="0" indent="0">
              <a:buClr>
                <a:schemeClr val="tx2"/>
              </a:buClr>
              <a:buNone/>
            </a:pPr>
            <a:endParaRPr lang="en-US" sz="1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James Z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1st Place Literature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Visual Arts</a:t>
            </a:r>
          </a:p>
        </p:txBody>
      </p:sp>
    </p:spTree>
    <p:extLst>
      <p:ext uri="{BB962C8B-B14F-4D97-AF65-F5344CB8AC3E}">
        <p14:creationId xmlns:p14="http://schemas.microsoft.com/office/powerpoint/2010/main" val="1878940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ECA65-2550-4153-84A0-914EE602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THIRD 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F4A94-4DC4-4E0A-8F14-3E109B4CB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87" y="2243096"/>
            <a:ext cx="5644053" cy="4014952"/>
          </a:xfrm>
        </p:spPr>
        <p:txBody>
          <a:bodyPr numCol="2">
            <a:no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Evelyn A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Visual Arts</a:t>
            </a:r>
          </a:p>
          <a:p>
            <a:pPr marL="0" indent="0">
              <a:buClr>
                <a:schemeClr val="tx2"/>
              </a:buClr>
              <a:buNone/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Luke B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Music Comp</a:t>
            </a:r>
          </a:p>
          <a:p>
            <a:pPr marL="0" indent="0">
              <a:buClr>
                <a:schemeClr val="tx2"/>
              </a:buClr>
              <a:buNone/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Lillian D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</a:t>
            </a:r>
            <a:r>
              <a:rPr lang="en-US" sz="1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Visual Arts</a:t>
            </a:r>
          </a:p>
          <a:p>
            <a:pPr marL="0" indent="0">
              <a:buClr>
                <a:schemeClr val="tx2"/>
              </a:buClr>
              <a:buNone/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Pierce F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</a:t>
            </a:r>
            <a:r>
              <a:rPr lang="en-US" sz="1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Photography 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</a:t>
            </a:r>
            <a:r>
              <a:rPr lang="en-US" sz="1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Visual Arts 3D</a:t>
            </a:r>
          </a:p>
          <a:p>
            <a:pPr marL="0" indent="0">
              <a:buClr>
                <a:schemeClr val="tx2"/>
              </a:buClr>
              <a:buNone/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Tristan H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Film/Video 	Production</a:t>
            </a:r>
          </a:p>
          <a:p>
            <a:pPr marL="0" indent="0">
              <a:buClr>
                <a:schemeClr val="tx2"/>
              </a:buClr>
              <a:buNone/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Caroline K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</a:t>
            </a:r>
            <a:r>
              <a:rPr lang="en-US" sz="1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Visual Arts 3D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3</a:t>
            </a:r>
            <a:r>
              <a:rPr lang="en-US" sz="1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Visual Arts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Evan M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4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Music Comp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1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4BED7E-F364-4CA1-A258-C1D34686B9FE}"/>
              </a:ext>
            </a:extLst>
          </p:cNvPr>
          <p:cNvSpPr txBox="1">
            <a:spLocks/>
          </p:cNvSpPr>
          <p:nvPr/>
        </p:nvSpPr>
        <p:spPr>
          <a:xfrm>
            <a:off x="3582786" y="2139140"/>
            <a:ext cx="2959331" cy="42228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59C235-009C-41D3-8C87-B727B91B9BAA}"/>
              </a:ext>
            </a:extLst>
          </p:cNvPr>
          <p:cNvSpPr txBox="1">
            <a:spLocks/>
          </p:cNvSpPr>
          <p:nvPr/>
        </p:nvSpPr>
        <p:spPr>
          <a:xfrm>
            <a:off x="5591503" y="2243096"/>
            <a:ext cx="3058510" cy="41338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Sydney P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</a:t>
            </a:r>
            <a:r>
              <a:rPr lang="en-US" sz="14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Photography</a:t>
            </a:r>
          </a:p>
          <a:p>
            <a:pPr marL="0" indent="0">
              <a:buClr>
                <a:schemeClr val="tx2"/>
              </a:buClr>
              <a:buNone/>
            </a:pPr>
            <a:endParaRPr lang="en-US" sz="1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Wesley P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4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Literature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3</a:t>
            </a:r>
            <a:r>
              <a:rPr lang="en-US" sz="14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Film/Video Production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3</a:t>
            </a:r>
            <a:r>
              <a:rPr lang="en-US" sz="14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Visual Arts 3D</a:t>
            </a:r>
          </a:p>
          <a:p>
            <a:pPr marL="0" indent="0">
              <a:buClr>
                <a:schemeClr val="tx2"/>
              </a:buClr>
              <a:buNone/>
            </a:pPr>
            <a:endParaRPr lang="en-US" sz="1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5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Jack V</a:t>
            </a:r>
          </a:p>
          <a:p>
            <a:pPr marL="402336" lvl="1" indent="0">
              <a:buClr>
                <a:schemeClr val="tx2"/>
              </a:buClr>
              <a:buNone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4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Film/Video Production </a:t>
            </a:r>
          </a:p>
          <a:p>
            <a:pPr marL="402336" lvl="1" indent="0">
              <a:buClr>
                <a:schemeClr val="tx2"/>
              </a:buClr>
              <a:buNone/>
            </a:pPr>
            <a:endParaRPr lang="en-US" sz="1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5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Hannah V</a:t>
            </a:r>
          </a:p>
          <a:p>
            <a:pPr marL="402336" lvl="1" indent="0">
              <a:buClr>
                <a:schemeClr val="tx2"/>
              </a:buClr>
              <a:buNone/>
            </a:pPr>
            <a:r>
              <a:rPr lang="en-US" sz="13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3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3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Music Comp</a:t>
            </a:r>
          </a:p>
        </p:txBody>
      </p:sp>
    </p:spTree>
    <p:extLst>
      <p:ext uri="{BB962C8B-B14F-4D97-AF65-F5344CB8AC3E}">
        <p14:creationId xmlns:p14="http://schemas.microsoft.com/office/powerpoint/2010/main" val="3668560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ECA65-2550-4153-84A0-914EE602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FOURTH 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F4A94-4DC4-4E0A-8F14-3E109B4CB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719" y="2139140"/>
            <a:ext cx="2959330" cy="4566168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Emma B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3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Film/Video Prod	</a:t>
            </a:r>
          </a:p>
          <a:p>
            <a:pPr marL="0" indent="0">
              <a:buClr>
                <a:schemeClr val="tx2"/>
              </a:buClr>
              <a:buNone/>
            </a:pPr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Jenna C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3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Literature</a:t>
            </a:r>
          </a:p>
          <a:p>
            <a:pPr marL="0" indent="0">
              <a:buClr>
                <a:schemeClr val="tx2"/>
              </a:buClr>
              <a:buNone/>
            </a:pPr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Kieran H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3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Music Comp</a:t>
            </a:r>
          </a:p>
          <a:p>
            <a:pPr marL="0" indent="0">
              <a:buClr>
                <a:schemeClr val="tx2"/>
              </a:buClr>
              <a:buNone/>
            </a:pPr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L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</a:t>
            </a:r>
            <a:r>
              <a:rPr lang="en-US" sz="13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Visual Arts 3D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</a:t>
            </a:r>
            <a:r>
              <a:rPr lang="en-US" sz="13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Visual Arts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</a:t>
            </a:r>
            <a:r>
              <a:rPr lang="en-US" sz="13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Music Comp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13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4BED7E-F364-4CA1-A258-C1D34686B9FE}"/>
              </a:ext>
            </a:extLst>
          </p:cNvPr>
          <p:cNvSpPr txBox="1">
            <a:spLocks/>
          </p:cNvSpPr>
          <p:nvPr/>
        </p:nvSpPr>
        <p:spPr>
          <a:xfrm>
            <a:off x="3582786" y="2139140"/>
            <a:ext cx="2959331" cy="42228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59C235-009C-41D3-8C87-B727B91B9BAA}"/>
              </a:ext>
            </a:extLst>
          </p:cNvPr>
          <p:cNvSpPr txBox="1">
            <a:spLocks/>
          </p:cNvSpPr>
          <p:nvPr/>
        </p:nvSpPr>
        <p:spPr>
          <a:xfrm>
            <a:off x="3163616" y="1842797"/>
            <a:ext cx="5738647" cy="4222865"/>
          </a:xfrm>
          <a:prstGeom prst="rect">
            <a:avLst/>
          </a:prstGeom>
        </p:spPr>
        <p:txBody>
          <a:bodyPr vert="horz" lIns="91440" tIns="45720" rIns="91440" bIns="45720" numCol="2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None/>
            </a:pPr>
            <a:endParaRPr lang="en-US" sz="1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Mia M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1</a:t>
            </a:r>
            <a:r>
              <a:rPr lang="en-US" sz="14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Photography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</a:t>
            </a:r>
            <a:r>
              <a:rPr lang="en-US" sz="14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Dance Choreography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</a:t>
            </a:r>
            <a:r>
              <a:rPr lang="en-US" sz="14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Literature</a:t>
            </a:r>
          </a:p>
          <a:p>
            <a:pPr marL="0" indent="0">
              <a:buClr>
                <a:schemeClr val="tx2"/>
              </a:buClr>
              <a:buNone/>
            </a:pPr>
            <a:endParaRPr lang="en-US" sz="1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 O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</a:t>
            </a:r>
            <a:r>
              <a:rPr lang="en-US" sz="14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Visual Arts 3D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3</a:t>
            </a:r>
            <a:r>
              <a:rPr lang="en-US" sz="14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Photography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3</a:t>
            </a:r>
            <a:r>
              <a:rPr lang="en-US" sz="14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Film/Video Prod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3</a:t>
            </a:r>
            <a:r>
              <a:rPr lang="en-US" sz="14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Literature</a:t>
            </a:r>
          </a:p>
          <a:p>
            <a:pPr marL="0" indent="0">
              <a:buClr>
                <a:schemeClr val="tx2"/>
              </a:buClr>
              <a:buNone/>
            </a:pPr>
            <a:endParaRPr lang="en-US" sz="1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US" sz="1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Lauren W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4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Visual Arts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endParaRPr lang="en-US" sz="1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Arden W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</a:t>
            </a:r>
            <a:r>
              <a:rPr lang="en-US" sz="14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Music Comp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</a:t>
            </a:r>
            <a:r>
              <a:rPr lang="en-US" sz="14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Visual Arts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</a:t>
            </a:r>
            <a:r>
              <a:rPr lang="en-US" sz="14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Photography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</a:t>
            </a:r>
            <a:r>
              <a:rPr lang="en-US" sz="14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Film/Video Prod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1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endParaRPr lang="en-US" sz="1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089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ECA65-2550-4153-84A0-914EE602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FIFTH 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F4A94-4DC4-4E0A-8F14-3E109B4CB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75" y="2343807"/>
            <a:ext cx="5412827" cy="4018198"/>
          </a:xfrm>
        </p:spPr>
        <p:txBody>
          <a:bodyPr numCol="2">
            <a:no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Addison A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</a:t>
            </a:r>
            <a:r>
              <a:rPr lang="en-US" sz="13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Visual Arts 3D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3</a:t>
            </a:r>
            <a:r>
              <a:rPr lang="en-US" sz="13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Photography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Kevin C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3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Literature (tie)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Eliana D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3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Visual Arts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Graham E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3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Literature (tie)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Lia F</a:t>
            </a:r>
          </a:p>
          <a:p>
            <a:pPr marL="402336" lvl="1" indent="0">
              <a:buClr>
                <a:schemeClr val="tx2"/>
              </a:buClr>
              <a:buNone/>
            </a:pP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3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Film/Video Production</a:t>
            </a:r>
          </a:p>
          <a:p>
            <a:pPr marL="402336" lvl="1" indent="0">
              <a:buClr>
                <a:schemeClr val="tx2"/>
              </a:buClr>
              <a:buNone/>
            </a:pPr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36" lvl="1" indent="0">
              <a:buClr>
                <a:schemeClr val="tx2"/>
              </a:buClr>
              <a:buNone/>
            </a:pPr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36" lvl="1" indent="0">
              <a:buClr>
                <a:schemeClr val="tx2"/>
              </a:buClr>
              <a:buNone/>
            </a:pPr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Elliot H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</a:t>
            </a:r>
            <a:r>
              <a:rPr lang="en-US" sz="13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Film/Video Production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Chloe K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3</a:t>
            </a:r>
            <a:r>
              <a:rPr lang="en-US" sz="13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Visual Arts 3D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Andrew L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</a:t>
            </a:r>
            <a:r>
              <a:rPr lang="en-US" sz="13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Music Comp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Elyse M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</a:t>
            </a:r>
            <a:r>
              <a:rPr lang="en-US" sz="13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Film/Video Production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</a:t>
            </a:r>
            <a:r>
              <a:rPr lang="en-US" sz="13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Visual Arts 3D</a:t>
            </a:r>
            <a:endParaRPr lang="en-US" sz="13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13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4BED7E-F364-4CA1-A258-C1D34686B9FE}"/>
              </a:ext>
            </a:extLst>
          </p:cNvPr>
          <p:cNvSpPr txBox="1">
            <a:spLocks/>
          </p:cNvSpPr>
          <p:nvPr/>
        </p:nvSpPr>
        <p:spPr>
          <a:xfrm>
            <a:off x="3582786" y="2139140"/>
            <a:ext cx="2959331" cy="42228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59C235-009C-41D3-8C87-B727B91B9BAA}"/>
              </a:ext>
            </a:extLst>
          </p:cNvPr>
          <p:cNvSpPr txBox="1">
            <a:spLocks/>
          </p:cNvSpPr>
          <p:nvPr/>
        </p:nvSpPr>
        <p:spPr>
          <a:xfrm>
            <a:off x="5896302" y="2343807"/>
            <a:ext cx="3099311" cy="43340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Lily M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</a:t>
            </a:r>
            <a:r>
              <a:rPr lang="en-US" sz="13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Photography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</a:t>
            </a:r>
            <a:r>
              <a:rPr lang="en-US" sz="13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Dance Choreography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3</a:t>
            </a:r>
            <a:r>
              <a:rPr lang="en-US" sz="13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Film/Video Production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3</a:t>
            </a:r>
            <a:r>
              <a:rPr lang="en-US" sz="13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Literature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3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Cuyler S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3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</a:t>
            </a:r>
            <a:r>
              <a:rPr lang="en-US" sz="13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3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Visual Arts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3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</a:t>
            </a:r>
            <a:r>
              <a:rPr lang="en-US" sz="13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3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Photography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3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Francis V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3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</a:t>
            </a:r>
            <a:r>
              <a:rPr lang="en-US" sz="13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3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Music Comp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3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Anisa Z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3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</a:t>
            </a:r>
            <a:r>
              <a:rPr lang="en-US" sz="13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3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Visual Arts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endParaRPr lang="en-US" sz="1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423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CB34F-7B08-4D64-9E52-19AC3B3EC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3772" y="1933743"/>
            <a:ext cx="3598607" cy="298739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Welcome Message from </a:t>
            </a:r>
            <a:br>
              <a:rPr lang="en-US" b="1" dirty="0"/>
            </a:br>
            <a:r>
              <a:rPr lang="en-US" b="1" dirty="0"/>
              <a:t>Dr. Connery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C4EBA22-EC3E-4376-A132-1ED9BE4BAE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9"/>
          <a:stretch/>
        </p:blipFill>
        <p:spPr>
          <a:xfrm>
            <a:off x="937698" y="1113063"/>
            <a:ext cx="3598608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3018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ECA65-2550-4153-84A0-914EE602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SPECIAL ARTIST 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F4A94-4DC4-4E0A-8F14-3E109B4CB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54" y="2654049"/>
            <a:ext cx="7562193" cy="3200213"/>
          </a:xfrm>
        </p:spPr>
        <p:txBody>
          <a:bodyPr numCol="3">
            <a:no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Hamza A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 B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Alexa C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Saul Areal D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Dekota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Caiden F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Santiago H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Mia H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Leo L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Ariella L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Martina 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4BED7E-F364-4CA1-A258-C1D34686B9FE}"/>
              </a:ext>
            </a:extLst>
          </p:cNvPr>
          <p:cNvSpPr txBox="1">
            <a:spLocks/>
          </p:cNvSpPr>
          <p:nvPr/>
        </p:nvSpPr>
        <p:spPr>
          <a:xfrm>
            <a:off x="3582786" y="2139140"/>
            <a:ext cx="2959331" cy="42228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A55392-11C7-44AD-8483-CF32A6D79E45}"/>
              </a:ext>
            </a:extLst>
          </p:cNvPr>
          <p:cNvSpPr txBox="1"/>
          <p:nvPr/>
        </p:nvSpPr>
        <p:spPr>
          <a:xfrm>
            <a:off x="1072054" y="5523722"/>
            <a:ext cx="6821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All special artists advance to the state competition!</a:t>
            </a:r>
          </a:p>
        </p:txBody>
      </p:sp>
    </p:spTree>
    <p:extLst>
      <p:ext uri="{BB962C8B-B14F-4D97-AF65-F5344CB8AC3E}">
        <p14:creationId xmlns:p14="http://schemas.microsoft.com/office/powerpoint/2010/main" val="2759295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87E9B-5E89-458A-875F-2010B35EA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AREA 2 WINNERS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99B7C-CFF5-4C08-8DC3-105E69A43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710" y="1815641"/>
            <a:ext cx="8208579" cy="4837408"/>
          </a:xfrm>
        </p:spPr>
        <p:txBody>
          <a:bodyPr numCol="3">
            <a:normAutofit/>
          </a:bodyPr>
          <a:lstStyle/>
          <a:p>
            <a:pPr marL="0" indent="0">
              <a:buClr>
                <a:schemeClr val="tx2"/>
              </a:buClr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Visual Arts – 3D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London F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Amelia G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Adam O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Daniel L</a:t>
            </a:r>
          </a:p>
          <a:p>
            <a:pPr marL="0" indent="0">
              <a:buClr>
                <a:schemeClr val="tx2"/>
              </a:buClr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Literature	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James Z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Mia M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Kevin C</a:t>
            </a:r>
          </a:p>
          <a:p>
            <a:pPr marL="0" indent="0">
              <a:buClr>
                <a:schemeClr val="tx2"/>
              </a:buClr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Film Production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Adam O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Jack V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Arden W</a:t>
            </a:r>
          </a:p>
          <a:p>
            <a:pPr marL="0" indent="0">
              <a:buClr>
                <a:schemeClr val="tx2"/>
              </a:buClr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Photography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Sydney P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Arden W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Cuyler S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Lily M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>
              <a:buClr>
                <a:schemeClr val="tx2"/>
              </a:buClr>
              <a:buNone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Dance	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Steven G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Lia L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Isla W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Rory O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86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E64CC-88C9-4CB6-A7FA-2EA617BBC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AREA 2 WINNERS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CA0DB-D1FD-4D75-8C1B-8C8F52214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31" y="1986453"/>
            <a:ext cx="8502869" cy="4109545"/>
          </a:xfrm>
        </p:spPr>
        <p:txBody>
          <a:bodyPr numCol="3">
            <a:normAutofit/>
          </a:bodyPr>
          <a:lstStyle/>
          <a:p>
            <a:pPr marL="0" indent="0">
              <a:buClr>
                <a:schemeClr val="tx2"/>
              </a:buClr>
              <a:buNone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sv-SE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	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sv-S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Adeline P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sv-S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v-SE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Nathaniel</a:t>
            </a:r>
            <a:r>
              <a:rPr lang="sv-S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sv-S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v-SE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Lia</a:t>
            </a:r>
            <a:r>
              <a:rPr lang="sv-S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sv-S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v-SE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Leia</a:t>
            </a:r>
            <a:r>
              <a:rPr lang="sv-S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sv-S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Keegan H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sv-S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Mason M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sv-S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Luke B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Hannah V</a:t>
            </a:r>
          </a:p>
          <a:p>
            <a:pPr marL="0" indent="0">
              <a:buClr>
                <a:schemeClr val="tx2"/>
              </a:buClr>
              <a:buNone/>
            </a:pPr>
            <a:endParaRPr lang="sv-S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sv-S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Andrew L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sv-S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Francis V</a:t>
            </a:r>
          </a:p>
          <a:p>
            <a:pPr marL="0" indent="0">
              <a:buClr>
                <a:schemeClr val="tx2"/>
              </a:buClr>
              <a:buNone/>
            </a:pPr>
            <a:endParaRPr lang="sv-SE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«"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 PTA Theme Winners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Jenna C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Arden W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sv-SE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102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B022A40-B74E-4EAA-A78C-8722A0BD4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166" y="2993865"/>
            <a:ext cx="7635667" cy="2933969"/>
          </a:xfrm>
        </p:spPr>
        <p:txBody>
          <a:bodyPr/>
          <a:lstStyle/>
          <a:p>
            <a:pPr algn="ctr"/>
            <a:r>
              <a:rPr lang="en-US" sz="3600" b="1" dirty="0"/>
              <a:t>THANK YOU TO ALL OUR PARTICIPANTS AND BEST OF LUCK TO OUR SUPERSTARS MOVING ON TO STATE!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F8D5F8-060E-1DDC-1D96-C6EAC404B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904" y="720406"/>
            <a:ext cx="2191201" cy="28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4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9FF32FF-44D7-4535-B99A-004DD008A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91" y="0"/>
            <a:ext cx="9145191" cy="6861555"/>
            <a:chOff x="-1588" y="0"/>
            <a:chExt cx="12193588" cy="686155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C82D60-0595-4A9C-8DA5-BDFA377BA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9A2E1C4-BD01-48B0-BD6B-09C2F8BA0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2CBCFF-D961-4AD3-82AB-3C5B58703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8D31C4F-8B97-4C73-B72A-15E1324D6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2B7AB125-2661-42D7-BF76-2CA4648E7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53FFC732-5F2B-478B-83FB-398990EC93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0315E93D-E07D-4697-93FF-358C10DDD3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952772C-A193-46A8-8085-DF0DDE5FC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8F1B44-F396-4193-AE11-9D5E5ECAA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9B6836-D32C-4F9C-B65B-801023361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587"/>
            <a:ext cx="9144001" cy="6856413"/>
            <a:chOff x="0" y="1587"/>
            <a:chExt cx="12192000" cy="685641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1FDFCED-E54B-408A-8E95-6140929A8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CB46B6F-BE17-4645-8EC7-70218D9D1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96550E4-E748-4721-BE84-185E1860BF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6700828" y="402165"/>
              <a:ext cx="506783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D881B11C-8E0B-40B8-A894-9BB9FF2EF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5305ABBC-C4B0-4260-AE2F-93099262E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000E4B86-B483-499C-9602-46AEEF0B00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AF0B542-483C-C15D-0D71-F61BF32264A5}"/>
              </a:ext>
            </a:extLst>
          </p:cNvPr>
          <p:cNvSpPr txBox="1"/>
          <p:nvPr/>
        </p:nvSpPr>
        <p:spPr>
          <a:xfrm>
            <a:off x="479323" y="629265"/>
            <a:ext cx="3849329" cy="1622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AKS at Home: Session 3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CDD9B6-467D-4490-96F8-606587AC1FE0}"/>
              </a:ext>
            </a:extLst>
          </p:cNvPr>
          <p:cNvSpPr txBox="1"/>
          <p:nvPr/>
        </p:nvSpPr>
        <p:spPr>
          <a:xfrm>
            <a:off x="479323" y="1524000"/>
            <a:ext cx="3849329" cy="4706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bg1"/>
                </a:solidFill>
              </a:rPr>
              <a:t>Parents and guardians are important education partners in their child’s education. With the school district’s quarterly </a:t>
            </a:r>
            <a:r>
              <a:rPr lang="en-US" sz="1500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AKS at Home</a:t>
            </a:r>
            <a:r>
              <a:rPr lang="en-US" sz="1500" dirty="0">
                <a:solidFill>
                  <a:schemeClr val="bg1"/>
                </a:solidFill>
              </a:rPr>
              <a:t> initiative, families of students in grades K-5 are able to learn ways to help their children practice the key skills they are learning in language arts and math through live, grade-specific Zoom sessions, recorded sessions, and helpful tip sheets.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bg1"/>
                </a:solidFill>
              </a:rPr>
              <a:t> The next round of live virtual K-5 sessions is planned for January 30 – February 1, to support learning in the 2nd semester of the year. </a:t>
            </a:r>
            <a:endParaRPr lang="en-US" sz="1500" spc="-8" dirty="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DED33E4-B97F-CE0E-9C2C-DDF84F5F8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3935" y="1464240"/>
            <a:ext cx="3621530" cy="142609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F3075F69-BD3F-42CD-B3E9-4A817B315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1B711D5-37F5-BCE0-0DAA-DDB4837811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221" y="3520086"/>
            <a:ext cx="2978450" cy="27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9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47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6" name="Rectangle 58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60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Rectangle 62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473745"/>
            <a:ext cx="8420318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CDD9B6-467D-4490-96F8-606587AC1FE0}"/>
              </a:ext>
            </a:extLst>
          </p:cNvPr>
          <p:cNvSpPr txBox="1"/>
          <p:nvPr/>
        </p:nvSpPr>
        <p:spPr>
          <a:xfrm>
            <a:off x="866215" y="855482"/>
            <a:ext cx="6571060" cy="898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9049" marR="3810" indent="142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Educational Effectiveness Surveys</a:t>
            </a:r>
          </a:p>
        </p:txBody>
      </p:sp>
      <p:sp>
        <p:nvSpPr>
          <p:cNvPr id="79" name="Rectangle 64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6C1126-AC11-C75B-03DE-3104FEC2C2E4}"/>
              </a:ext>
            </a:extLst>
          </p:cNvPr>
          <p:cNvSpPr txBox="1"/>
          <p:nvPr/>
        </p:nvSpPr>
        <p:spPr>
          <a:xfrm>
            <a:off x="866215" y="1608665"/>
            <a:ext cx="6896987" cy="4201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/>
              <a:t>As part of the process, district leaders want to make sure parents and/or guardians are aware of this survey, the questions asked, and offer the opportunity for them to opt their child out of taking the survey, if desired. </a:t>
            </a:r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preview the survey questions.</a:t>
            </a:r>
            <a:r>
              <a:rPr lang="en-US" dirty="0"/>
              <a:t> Also mark your calendars, the Family Survey is coming </a:t>
            </a:r>
            <a:r>
              <a:rPr lang="en-US" b="1" dirty="0"/>
              <a:t>February 28 - March 10, 2023, </a:t>
            </a:r>
            <a:r>
              <a:rPr lang="en-US" dirty="0"/>
              <a:t>links will be sent via email and available on the </a:t>
            </a:r>
            <a:r>
              <a:rPr lang="en-US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Parent Portal</a:t>
            </a:r>
            <a:r>
              <a:rPr lang="en-US" dirty="0"/>
              <a:t>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/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4E4EF74-CB1D-27D0-31AC-A9AED94743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2221" y="5280544"/>
            <a:ext cx="1875647" cy="73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5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97616" y="877424"/>
            <a:ext cx="4780573" cy="8639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/>
          <a:p>
            <a:pPr marL="9525" algn="ctr">
              <a:tabLst>
                <a:tab pos="1593533" algn="l"/>
                <a:tab pos="2658903" algn="l"/>
                <a:tab pos="3201829" algn="l"/>
                <a:tab pos="3967639" algn="l"/>
                <a:tab pos="4922044" algn="l"/>
              </a:tabLst>
            </a:pPr>
            <a:r>
              <a:rPr lang="en-US" sz="2850" b="1" dirty="0">
                <a:latin typeface="Century Gothic" panose="020B0502020202020204" pitchFamily="34" charset="0"/>
              </a:rPr>
              <a:t>Gentle reminders for the Month of February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E3E92E-909E-DE2D-C3C8-E15D39FF5136}"/>
              </a:ext>
            </a:extLst>
          </p:cNvPr>
          <p:cNvSpPr txBox="1"/>
          <p:nvPr/>
        </p:nvSpPr>
        <p:spPr>
          <a:xfrm>
            <a:off x="1007534" y="2887133"/>
            <a:ext cx="8060266" cy="242438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indent="-171450" defTabSz="685800">
              <a:lnSpc>
                <a:spcPct val="120000"/>
              </a:lnSpc>
              <a:spcAft>
                <a:spcPts val="45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b="1" cap="all" dirty="0">
                <a:latin typeface="Century Gothic" panose="020B0502020202020204" pitchFamily="34" charset="0"/>
              </a:rPr>
              <a:t>February 2nd </a:t>
            </a:r>
            <a:r>
              <a:rPr lang="en-US" cap="all" dirty="0">
                <a:latin typeface="Century Gothic" panose="020B0502020202020204" pitchFamily="34" charset="0"/>
              </a:rPr>
              <a:t>- General PTA Meeting &amp; Starry, Starry, Night</a:t>
            </a:r>
          </a:p>
          <a:p>
            <a:pPr indent="-171450" defTabSz="685800">
              <a:lnSpc>
                <a:spcPct val="120000"/>
              </a:lnSpc>
              <a:spcAft>
                <a:spcPts val="45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b="1" cap="all" dirty="0">
                <a:latin typeface="Century Gothic" panose="020B0502020202020204" pitchFamily="34" charset="0"/>
              </a:rPr>
              <a:t>February 3rd </a:t>
            </a:r>
            <a:r>
              <a:rPr lang="en-US" cap="all" dirty="0">
                <a:latin typeface="Century Gothic" panose="020B0502020202020204" pitchFamily="34" charset="0"/>
              </a:rPr>
              <a:t>- DLD #3 /Staff Development Day</a:t>
            </a:r>
          </a:p>
          <a:p>
            <a:pPr indent="-171450" defTabSz="685800">
              <a:lnSpc>
                <a:spcPct val="120000"/>
              </a:lnSpc>
              <a:spcAft>
                <a:spcPts val="45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b="1" cap="all" dirty="0">
                <a:latin typeface="Century Gothic" panose="020B0502020202020204" pitchFamily="34" charset="0"/>
              </a:rPr>
              <a:t>February 6th - 10th -  </a:t>
            </a:r>
            <a:r>
              <a:rPr lang="en-US" cap="all" dirty="0">
                <a:latin typeface="Century Gothic" panose="020B0502020202020204" pitchFamily="34" charset="0"/>
              </a:rPr>
              <a:t>Simpson Star Wars Drive</a:t>
            </a:r>
          </a:p>
          <a:p>
            <a:pPr indent="-171450" defTabSz="685800">
              <a:lnSpc>
                <a:spcPct val="120000"/>
              </a:lnSpc>
              <a:spcAft>
                <a:spcPts val="45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b="1" cap="all" dirty="0">
                <a:latin typeface="Century Gothic" panose="020B0502020202020204" pitchFamily="34" charset="0"/>
              </a:rPr>
              <a:t>February 9th-  </a:t>
            </a:r>
            <a:r>
              <a:rPr lang="en-US" cap="all" dirty="0">
                <a:latin typeface="Century Gothic" panose="020B0502020202020204" pitchFamily="34" charset="0"/>
              </a:rPr>
              <a:t>Father/Daughter Dance</a:t>
            </a:r>
          </a:p>
          <a:p>
            <a:pPr indent="-171450" defTabSz="685800">
              <a:lnSpc>
                <a:spcPct val="120000"/>
              </a:lnSpc>
              <a:spcAft>
                <a:spcPts val="45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b="1" cap="all" dirty="0">
                <a:latin typeface="Century Gothic" panose="020B0502020202020204" pitchFamily="34" charset="0"/>
              </a:rPr>
              <a:t>February 16th-20th</a:t>
            </a:r>
            <a:r>
              <a:rPr lang="en-US" cap="all" dirty="0">
                <a:latin typeface="Century Gothic" panose="020B0502020202020204" pitchFamily="34" charset="0"/>
              </a:rPr>
              <a:t>- Student/Teacher Holiday</a:t>
            </a:r>
          </a:p>
          <a:p>
            <a:pPr indent="-171450" defTabSz="685800">
              <a:lnSpc>
                <a:spcPct val="120000"/>
              </a:lnSpc>
              <a:spcAft>
                <a:spcPts val="45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sz="1350" cap="all" dirty="0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C36E9F1-08A0-AE88-09C0-86F0DEC90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221" y="5280544"/>
            <a:ext cx="1875647" cy="7385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5306" y="855133"/>
            <a:ext cx="4780573" cy="8639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/>
          <a:p>
            <a:pPr marL="9525" algn="ctr">
              <a:tabLst>
                <a:tab pos="1593533" algn="l"/>
                <a:tab pos="2658903" algn="l"/>
                <a:tab pos="3201829" algn="l"/>
                <a:tab pos="3967639" algn="l"/>
                <a:tab pos="4922044" algn="l"/>
              </a:tabLst>
            </a:pPr>
            <a:r>
              <a:rPr lang="en-US" sz="2850" b="1" dirty="0">
                <a:latin typeface="Century Gothic" panose="020B0502020202020204" pitchFamily="34" charset="0"/>
              </a:rPr>
              <a:t>Announcements</a:t>
            </a:r>
            <a:br>
              <a:rPr lang="en-US" sz="2850" b="1" dirty="0">
                <a:latin typeface="Century Gothic" panose="020B0502020202020204" pitchFamily="34" charset="0"/>
              </a:rPr>
            </a:br>
            <a:r>
              <a:rPr lang="en-US" sz="2850" b="1" dirty="0">
                <a:latin typeface="Century Gothic" panose="020B0502020202020204" pitchFamily="34" charset="0"/>
              </a:rPr>
              <a:t>Save-the-Date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0D87D2-4F97-7892-264B-7B18B5B40A05}"/>
              </a:ext>
            </a:extLst>
          </p:cNvPr>
          <p:cNvSpPr txBox="1"/>
          <p:nvPr/>
        </p:nvSpPr>
        <p:spPr>
          <a:xfrm>
            <a:off x="1473201" y="2717799"/>
            <a:ext cx="7052733" cy="142240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indent="-171450" defTabSz="685800">
              <a:lnSpc>
                <a:spcPct val="120000"/>
              </a:lnSpc>
              <a:spcAft>
                <a:spcPts val="45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2000" cap="all" dirty="0">
                <a:solidFill>
                  <a:schemeClr val="tx2"/>
                </a:solidFill>
              </a:rPr>
              <a:t>March 1st &amp; 2nd - Parent/Teacher Conferences</a:t>
            </a:r>
          </a:p>
          <a:p>
            <a:pPr indent="-171450" defTabSz="685800">
              <a:lnSpc>
                <a:spcPct val="120000"/>
              </a:lnSpc>
              <a:spcAft>
                <a:spcPts val="45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2000" cap="all" dirty="0"/>
              <a:t>April 3rd-7th   Spring Break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EA91279-2A74-B76E-9FC6-482FEAC7F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667" y="4978400"/>
            <a:ext cx="2117201" cy="104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50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9A8DB82-86DE-41D7-8C3F-BA1F0FE9B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AF9E1A7-3690-4A7D-95D4-D376BC586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5DE0DA-CFEB-436E-8059-3F574F9E5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630F0AD-0BEF-4F7E-BBAD-9C4ECF0CD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0831102-4F37-4C69-8C56-B1D6A509D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D5BB450-AC20-4CFA-8709-46463BDE7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55A3AE7-B15C-4D81-A4E9-21BC9D301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54B6A71-2AD1-4F45-8D25-82327EFB5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14A364F5-69E0-49F9-9E6D-13F16F7FF4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07E71549-9386-41C6-B9DE-8F00165FED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4B7C0AF-2DDA-402A-A38E-429A634ED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9DECE0-DF60-48D3-8609-3B57BC205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A8662D65-524C-4C29-9262-C51E2EF6A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4E15AEF-C16F-80FB-7450-83C60DA23D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r="16219" b="1"/>
          <a:stretch/>
        </p:blipFill>
        <p:spPr>
          <a:xfrm>
            <a:off x="355599" y="469900"/>
            <a:ext cx="8432801" cy="59224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CDD9B6-467D-4490-96F8-606587AC1FE0}"/>
              </a:ext>
            </a:extLst>
          </p:cNvPr>
          <p:cNvSpPr txBox="1"/>
          <p:nvPr/>
        </p:nvSpPr>
        <p:spPr>
          <a:xfrm>
            <a:off x="866214" y="973668"/>
            <a:ext cx="657106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9049" marR="3810" indent="1429">
              <a:spcBef>
                <a:spcPct val="0"/>
              </a:spcBef>
              <a:spcAft>
                <a:spcPts val="600"/>
              </a:spcAft>
            </a:pPr>
            <a:r>
              <a:rPr lang="en-US" sz="3600" spc="-8">
                <a:solidFill>
                  <a:schemeClr val="bg2"/>
                </a:solidFill>
                <a:latin typeface="+mj-lt"/>
                <a:ea typeface="+mj-ea"/>
                <a:cs typeface="+mj-cs"/>
              </a:rPr>
              <a:t>Emergency Drills </a:t>
            </a:r>
            <a:endParaRPr lang="en-US" sz="360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48CA64-9290-42A8-9F4F-75B9F31CA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5EF002-6EB4-B2C2-B06D-AC39E5AB5BD4}"/>
              </a:ext>
            </a:extLst>
          </p:cNvPr>
          <p:cNvSpPr txBox="1"/>
          <p:nvPr/>
        </p:nvSpPr>
        <p:spPr>
          <a:xfrm>
            <a:off x="866215" y="1820333"/>
            <a:ext cx="6619244" cy="4199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bg1"/>
                </a:solidFill>
              </a:rPr>
              <a:t>Monthly Fire Drills 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bg1"/>
                </a:solidFill>
              </a:rPr>
              <a:t>February, Severe Weather Drill Month (2-10-23)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bg1"/>
                </a:solidFill>
              </a:rPr>
              <a:t>Intruder Alert Drill will be held in March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22E9576-A4E7-44D0-F4BF-105639A5F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4753" y="4979308"/>
            <a:ext cx="1841109" cy="90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70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00726-5141-F347-DFCF-E85D6705B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YOUR PTA DOLLARS AT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FA338-16AF-D374-CD47-983A96480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441" y="2489200"/>
            <a:ext cx="6343201" cy="3838028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dirty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Number of PTA members: 377</a:t>
            </a:r>
          </a:p>
          <a:p>
            <a:pPr algn="l"/>
            <a:r>
              <a:rPr lang="en-US" b="0" i="0" u="none" strike="noStrike" dirty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Amount given to </a:t>
            </a:r>
            <a:r>
              <a:rPr lang="en-US" dirty="0">
                <a:solidFill>
                  <a:srgbClr val="222222"/>
                </a:solidFill>
                <a:latin typeface="tahoma" panose="020B0604030504040204" pitchFamily="34" charset="0"/>
              </a:rPr>
              <a:t>staff/teachers to-date: $9,640</a:t>
            </a:r>
          </a:p>
          <a:p>
            <a:pPr algn="l"/>
            <a:r>
              <a:rPr lang="en-US" b="0" i="0" u="none" strike="noStrike" dirty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Teacher Grants (February): $8,000</a:t>
            </a:r>
            <a:endParaRPr lang="en-US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rgbClr val="222222"/>
                </a:solidFill>
                <a:latin typeface="tahoma" panose="020B0604030504040204" pitchFamily="34" charset="0"/>
              </a:rPr>
              <a:t>Total number of PTA events to-date: 35</a:t>
            </a:r>
            <a:endParaRPr lang="en-US" b="0" i="0" u="none" strike="noStrike" dirty="0">
              <a:solidFill>
                <a:srgbClr val="222222"/>
              </a:solidFill>
              <a:effectLst/>
              <a:latin typeface="tahoma" panose="020B0604030504040204" pitchFamily="34" charset="0"/>
            </a:endParaRPr>
          </a:p>
          <a:p>
            <a:pPr algn="l"/>
            <a:r>
              <a:rPr lang="en-US" b="0" i="0" u="none" strike="noStrike" dirty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Total number of Staff Appreciation events to date:</a:t>
            </a:r>
          </a:p>
          <a:p>
            <a:pPr lvl="1"/>
            <a:r>
              <a:rPr lang="en-US" dirty="0">
                <a:solidFill>
                  <a:srgbClr val="222222"/>
                </a:solidFill>
                <a:latin typeface="tahoma" panose="020B0604030504040204" pitchFamily="34" charset="0"/>
              </a:rPr>
              <a:t>5 Special Education Breakfasts</a:t>
            </a:r>
          </a:p>
          <a:p>
            <a:pPr lvl="1"/>
            <a:r>
              <a:rPr lang="en-US" b="0" i="0" u="none" strike="noStrike" dirty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4 Staff Appreciation events</a:t>
            </a:r>
          </a:p>
          <a:p>
            <a:pPr lvl="1"/>
            <a:r>
              <a:rPr lang="en-US" dirty="0">
                <a:solidFill>
                  <a:srgbClr val="222222"/>
                </a:solidFill>
                <a:latin typeface="tahoma" panose="020B0604030504040204" pitchFamily="34" charset="0"/>
              </a:rPr>
              <a:t>Early release snacks and lunches</a:t>
            </a:r>
            <a:endParaRPr lang="en-US" b="0" i="0" u="none" strike="noStrike" dirty="0">
              <a:solidFill>
                <a:srgbClr val="222222"/>
              </a:solidFill>
              <a:effectLst/>
              <a:latin typeface="tahoma" panose="020B0604030504040204" pitchFamily="34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Amount raised from Spirit Nights: Over $2K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6462CC6-43C9-904E-A4D3-DB99AD576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149" y="5429197"/>
            <a:ext cx="1875647" cy="73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61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89537-55B3-4611-9B5F-06F2FC1E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639" y="894249"/>
            <a:ext cx="8502053" cy="709865"/>
          </a:xfrm>
        </p:spPr>
        <p:txBody>
          <a:bodyPr/>
          <a:lstStyle/>
          <a:p>
            <a:r>
              <a:rPr lang="en-US" sz="2800" b="1" dirty="0"/>
              <a:t>UPCOMING PTA EVENTS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EF5E1-F015-413B-A002-01351761F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97" y="2151864"/>
            <a:ext cx="8195992" cy="42653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500" b="1" u="sng" dirty="0">
                <a:solidFill>
                  <a:schemeClr val="tx1"/>
                </a:solidFill>
              </a:rPr>
              <a:t>UPCOMING PTA EVENTS:</a:t>
            </a:r>
            <a:endParaRPr lang="en-US" sz="2500" b="1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February 6 – 10 , 2023 - Simpson Star Wars Fundraiser</a:t>
            </a:r>
          </a:p>
          <a:p>
            <a:r>
              <a:rPr lang="en-US" sz="2600" dirty="0">
                <a:solidFill>
                  <a:schemeClr val="tx1"/>
                </a:solidFill>
              </a:rPr>
              <a:t>February 9, 2023 - Father/Daughter Dance</a:t>
            </a:r>
          </a:p>
          <a:p>
            <a:r>
              <a:rPr lang="en-US" sz="2600" dirty="0">
                <a:solidFill>
                  <a:schemeClr val="tx1"/>
                </a:solidFill>
              </a:rPr>
              <a:t>February 23, 2023 – SPIRIT NIGHT – New Dragon</a:t>
            </a:r>
          </a:p>
          <a:p>
            <a:pPr marL="0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500" b="1" u="sng" dirty="0">
                <a:solidFill>
                  <a:schemeClr val="tx1"/>
                </a:solidFill>
              </a:rPr>
              <a:t>NEXT GENERAL PTA MEETING/KINDERGARTEN SINGS</a:t>
            </a:r>
            <a:endParaRPr lang="en-US" sz="2500" b="1" dirty="0">
              <a:solidFill>
                <a:schemeClr val="tx1"/>
              </a:solidFill>
            </a:endParaRPr>
          </a:p>
          <a:p>
            <a:r>
              <a:rPr lang="en-US" sz="2500" dirty="0">
                <a:solidFill>
                  <a:schemeClr val="tx1"/>
                </a:solidFill>
              </a:rPr>
              <a:t>The next general PTA meeting will be on Thursday, April 13, 2023 at 6:00 pm before the Kindergarten Sings event. </a:t>
            </a:r>
          </a:p>
          <a:p>
            <a:pPr marL="0" indent="0">
              <a:buNone/>
            </a:pPr>
            <a:endParaRPr lang="en-US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80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SES">
      <a:dk1>
        <a:srgbClr val="002060"/>
      </a:dk1>
      <a:lt1>
        <a:srgbClr val="E7E6E6"/>
      </a:lt1>
      <a:dk2>
        <a:srgbClr val="002060"/>
      </a:dk2>
      <a:lt2>
        <a:srgbClr val="FFFFFF"/>
      </a:lt2>
      <a:accent1>
        <a:srgbClr val="A5A5A5"/>
      </a:accent1>
      <a:accent2>
        <a:srgbClr val="0C0C0C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12694</TotalTime>
  <Words>1361</Words>
  <Application>Microsoft Macintosh PowerPoint</Application>
  <PresentationFormat>On-screen Show (4:3)</PresentationFormat>
  <Paragraphs>350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tahoma</vt:lpstr>
      <vt:lpstr>tahoma</vt:lpstr>
      <vt:lpstr>Wingdings</vt:lpstr>
      <vt:lpstr>Wingdings 3</vt:lpstr>
      <vt:lpstr>Ion Boardroom</vt:lpstr>
      <vt:lpstr> Starry Starry Night February 2, 2023  </vt:lpstr>
      <vt:lpstr>Welcome Message from  Dr. Connery</vt:lpstr>
      <vt:lpstr>PowerPoint Presentation</vt:lpstr>
      <vt:lpstr>PowerPoint Presentation</vt:lpstr>
      <vt:lpstr>Gentle reminders for the Month of February</vt:lpstr>
      <vt:lpstr>Announcements Save-the-Date</vt:lpstr>
      <vt:lpstr>PowerPoint Presentation</vt:lpstr>
      <vt:lpstr>YOUR PTA DOLLARS AT WORK</vt:lpstr>
      <vt:lpstr>UPCOMING PTA EVENTS</vt:lpstr>
      <vt:lpstr>PowerPoint Presentation</vt:lpstr>
      <vt:lpstr>THANK YOU!</vt:lpstr>
      <vt:lpstr>Special Thank You to our Judges</vt:lpstr>
      <vt:lpstr>REFLECTIONS AWARDS</vt:lpstr>
      <vt:lpstr>KINDERGARTEN</vt:lpstr>
      <vt:lpstr>FIRST GRADE</vt:lpstr>
      <vt:lpstr>SECOND GRADE</vt:lpstr>
      <vt:lpstr>THIRD GRADE</vt:lpstr>
      <vt:lpstr>FOURTH GRADE</vt:lpstr>
      <vt:lpstr>FIFTH GRADE</vt:lpstr>
      <vt:lpstr>SPECIAL ARTIST DIVISION</vt:lpstr>
      <vt:lpstr>AREA 2 WINNERS</vt:lpstr>
      <vt:lpstr>AREA 2 WINNERS</vt:lpstr>
      <vt:lpstr>THANK YOU TO ALL OUR PARTICIPANTS AND BEST OF LUCK TO OUR SUPERSTARS MOVING ON TO STATE!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Starry Starry Night! February 3, 2021  The program will begin shortly…</dc:title>
  <dc:creator>Trenton Adams</dc:creator>
  <cp:lastModifiedBy>Dana Zamuel</cp:lastModifiedBy>
  <cp:revision>64</cp:revision>
  <dcterms:created xsi:type="dcterms:W3CDTF">2021-02-02T21:33:47Z</dcterms:created>
  <dcterms:modified xsi:type="dcterms:W3CDTF">2023-02-02T13:17:48Z</dcterms:modified>
</cp:coreProperties>
</file>